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6.xml" ContentType="application/vnd.openxmlformats-officedocument.presentationml.slide+xml"/>
  <Override PartName="/ppt/notesSlides/notesSlide9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slideMasters/slideMaster2.xml" ContentType="application/vnd.openxmlformats-officedocument.presentationml.slideMaster+xml"/>
  <Override PartName="/ppt/notesSlides/notesSlide8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6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theme/themeOverride4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notesMasters/notesMaster1.xml" ContentType="application/vnd.openxmlformats-officedocument.presentationml.notesMaster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  <p:sldMasterId id="2147484016" r:id="rId2"/>
  </p:sldMasterIdLst>
  <p:notesMasterIdLst>
    <p:notesMasterId r:id="rId23"/>
  </p:notesMasterIdLst>
  <p:sldIdLst>
    <p:sldId id="262" r:id="rId3"/>
    <p:sldId id="290" r:id="rId4"/>
    <p:sldId id="269" r:id="rId5"/>
    <p:sldId id="307" r:id="rId6"/>
    <p:sldId id="316" r:id="rId7"/>
    <p:sldId id="315" r:id="rId8"/>
    <p:sldId id="304" r:id="rId9"/>
    <p:sldId id="279" r:id="rId10"/>
    <p:sldId id="321" r:id="rId11"/>
    <p:sldId id="322" r:id="rId12"/>
    <p:sldId id="308" r:id="rId13"/>
    <p:sldId id="309" r:id="rId14"/>
    <p:sldId id="310" r:id="rId15"/>
    <p:sldId id="318" r:id="rId16"/>
    <p:sldId id="312" r:id="rId17"/>
    <p:sldId id="320" r:id="rId18"/>
    <p:sldId id="317" r:id="rId19"/>
    <p:sldId id="294" r:id="rId20"/>
    <p:sldId id="299" r:id="rId21"/>
    <p:sldId id="274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0FB1"/>
    <a:srgbClr val="FF6699"/>
    <a:srgbClr val="77777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047" autoAdjust="0"/>
    <p:restoredTop sz="83469" autoAdjust="0"/>
  </p:normalViewPr>
  <p:slideViewPr>
    <p:cSldViewPr>
      <p:cViewPr>
        <p:scale>
          <a:sx n="60" d="100"/>
          <a:sy n="60" d="100"/>
        </p:scale>
        <p:origin x="-1164" y="-9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customXml" Target="../customXml/item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'בקשות לפי סיווג 2014'!$A$3:$A$9</c:f>
              <c:strCache>
                <c:ptCount val="7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E</c:v>
                </c:pt>
                <c:pt idx="4">
                  <c:v>G</c:v>
                </c:pt>
                <c:pt idx="5">
                  <c:v>H</c:v>
                </c:pt>
                <c:pt idx="6">
                  <c:v>F</c:v>
                </c:pt>
              </c:strCache>
            </c:strRef>
          </c:cat>
          <c:val>
            <c:numRef>
              <c:f>'בקשות לפי סיווג 2014'!$B$3:$B$9</c:f>
              <c:numCache>
                <c:formatCode>General</c:formatCode>
                <c:ptCount val="7"/>
                <c:pt idx="0">
                  <c:v>19</c:v>
                </c:pt>
                <c:pt idx="1">
                  <c:v>9</c:v>
                </c:pt>
                <c:pt idx="2">
                  <c:v>21</c:v>
                </c:pt>
                <c:pt idx="3">
                  <c:v>2</c:v>
                </c:pt>
                <c:pt idx="4">
                  <c:v>12</c:v>
                </c:pt>
                <c:pt idx="5">
                  <c:v>16</c:v>
                </c:pt>
                <c:pt idx="6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60"/>
        <c:holeSize val="50"/>
      </c:doughnutChart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36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7485740919527807E-2"/>
          <c:y val="0.12376108391856423"/>
          <c:w val="0.80685702144129301"/>
          <c:h val="0.77409945378449319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'בקשות לפי הסדר 2014'!$A$3:$A$6</c:f>
              <c:strCache>
                <c:ptCount val="4"/>
                <c:pt idx="0">
                  <c:v>PPH</c:v>
                </c:pt>
                <c:pt idx="1">
                  <c:v>GPPH</c:v>
                </c:pt>
                <c:pt idx="2">
                  <c:v>PCT-PPH</c:v>
                </c:pt>
                <c:pt idx="3">
                  <c:v>SELF PCT-PPH</c:v>
                </c:pt>
              </c:strCache>
            </c:strRef>
          </c:cat>
          <c:val>
            <c:numRef>
              <c:f>'בקשות לפי הסדר 2014'!$B$3:$B$6</c:f>
              <c:numCache>
                <c:formatCode>General</c:formatCode>
                <c:ptCount val="4"/>
                <c:pt idx="0">
                  <c:v>47</c:v>
                </c:pt>
                <c:pt idx="1">
                  <c:v>23</c:v>
                </c:pt>
                <c:pt idx="2">
                  <c:v>10</c:v>
                </c:pt>
                <c:pt idx="3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50"/>
      <c:depthPercent val="10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invertIfNegative val="0"/>
          <c:cat>
            <c:strRef>
              <c:f>'בוטל 1'!$A$1:$A$14</c:f>
              <c:strCache>
                <c:ptCount val="14"/>
                <c:pt idx="0">
                  <c:v>EITAN, MEHULAL &amp; SADOT</c:v>
                </c:pt>
                <c:pt idx="1">
                  <c:v>REINHOLD COHN AND PARTNERS</c:v>
                </c:pt>
                <c:pt idx="2">
                  <c:v>LUZZATTO &amp; LUZZATTO</c:v>
                </c:pt>
                <c:pt idx="3">
                  <c:v>JMB DAVIS BEN-DAVID</c:v>
                </c:pt>
                <c:pt idx="4">
                  <c:v>NAOMI ASSIA &amp; CO. LAW OFFICES</c:v>
                </c:pt>
                <c:pt idx="5">
                  <c:v>IP FACTOR</c:v>
                </c:pt>
                <c:pt idx="6">
                  <c:v>DR. SHLOMO COHEN &amp; CO.</c:v>
                </c:pt>
                <c:pt idx="7">
                  <c:v>WEBB &amp; CO.</c:v>
                </c:pt>
                <c:pt idx="8">
                  <c:v>SANFORD T.COLB &amp; CO.</c:v>
                </c:pt>
                <c:pt idx="9">
                  <c:v>HAYIM WELLER</c:v>
                </c:pt>
                <c:pt idx="10">
                  <c:v>SELIGSOHN GABRIELI &amp; CO.</c:v>
                </c:pt>
                <c:pt idx="11">
                  <c:v>DR. MARK FRIEDMAN LTD.</c:v>
                </c:pt>
                <c:pt idx="12">
                  <c:v>G.E. EHRLICH (1995) LTD.</c:v>
                </c:pt>
                <c:pt idx="13">
                  <c:v>DR. EYAL BRESSLER</c:v>
                </c:pt>
              </c:strCache>
            </c:strRef>
          </c:cat>
          <c:val>
            <c:numRef>
              <c:f>'בוטל 1'!$B$1:$B$14</c:f>
              <c:numCache>
                <c:formatCode>General</c:formatCode>
                <c:ptCount val="14"/>
                <c:pt idx="0">
                  <c:v>27</c:v>
                </c:pt>
                <c:pt idx="1">
                  <c:v>20</c:v>
                </c:pt>
                <c:pt idx="2">
                  <c:v>12</c:v>
                </c:pt>
                <c:pt idx="3">
                  <c:v>5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8012288"/>
        <c:axId val="128013824"/>
        <c:axId val="125057664"/>
      </c:bar3DChart>
      <c:catAx>
        <c:axId val="128012288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crossAx val="128013824"/>
        <c:crosses val="autoZero"/>
        <c:auto val="1"/>
        <c:lblAlgn val="ctr"/>
        <c:lblOffset val="100"/>
        <c:noMultiLvlLbl val="0"/>
      </c:catAx>
      <c:valAx>
        <c:axId val="128013824"/>
        <c:scaling>
          <c:orientation val="minMax"/>
        </c:scaling>
        <c:delete val="0"/>
        <c:axPos val="r"/>
        <c:majorGridlines/>
        <c:numFmt formatCode="General" sourceLinked="1"/>
        <c:majorTickMark val="none"/>
        <c:minorTickMark val="none"/>
        <c:tickLblPos val="nextTo"/>
        <c:crossAx val="128012288"/>
        <c:crosses val="min"/>
        <c:crossBetween val="between"/>
      </c:valAx>
      <c:serAx>
        <c:axId val="125057664"/>
        <c:scaling>
          <c:orientation val="minMax"/>
        </c:scaling>
        <c:delete val="1"/>
        <c:axPos val="b"/>
        <c:majorTickMark val="out"/>
        <c:minorTickMark val="none"/>
        <c:tickLblPos val="nextTo"/>
        <c:crossAx val="128013824"/>
        <c:crosses val="autoZero"/>
      </c:serAx>
      <c:spPr>
        <a:noFill/>
        <a:ln w="25400">
          <a:noFill/>
        </a:ln>
      </c:spPr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34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'בקשות לשנה'!$B$1</c:f>
              <c:strCache>
                <c:ptCount val="1"/>
                <c:pt idx="0">
                  <c:v>Total </c:v>
                </c:pt>
              </c:strCache>
            </c:strRef>
          </c:tx>
          <c:spPr>
            <a:ln w="28575">
              <a:noFill/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'בקשות לשנה'!$A$2:$A$5</c:f>
              <c:numCache>
                <c:formatCode>General</c:formatCode>
                <c:ptCount val="4"/>
                <c:pt idx="0">
                  <c:v>2014</c:v>
                </c:pt>
                <c:pt idx="1">
                  <c:v>2013</c:v>
                </c:pt>
                <c:pt idx="2">
                  <c:v>2012</c:v>
                </c:pt>
                <c:pt idx="3">
                  <c:v>2011</c:v>
                </c:pt>
              </c:numCache>
            </c:numRef>
          </c:cat>
          <c:val>
            <c:numRef>
              <c:f>'בקשות לשנה'!$B$2:$B$5</c:f>
              <c:numCache>
                <c:formatCode>General</c:formatCode>
                <c:ptCount val="4"/>
                <c:pt idx="0">
                  <c:v>82</c:v>
                </c:pt>
                <c:pt idx="1">
                  <c:v>28</c:v>
                </c:pt>
                <c:pt idx="2">
                  <c:v>7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8102784"/>
        <c:axId val="128104320"/>
        <c:axId val="0"/>
      </c:bar3DChart>
      <c:catAx>
        <c:axId val="128102784"/>
        <c:scaling>
          <c:orientation val="maxMin"/>
        </c:scaling>
        <c:delete val="0"/>
        <c:axPos val="b"/>
        <c:numFmt formatCode="General" sourceLinked="1"/>
        <c:majorTickMark val="out"/>
        <c:minorTickMark val="none"/>
        <c:tickLblPos val="nextTo"/>
        <c:crossAx val="128104320"/>
        <c:crosses val="autoZero"/>
        <c:auto val="1"/>
        <c:lblAlgn val="ctr"/>
        <c:lblOffset val="100"/>
        <c:noMultiLvlLbl val="0"/>
      </c:catAx>
      <c:valAx>
        <c:axId val="128104320"/>
        <c:scaling>
          <c:orientation val="minMax"/>
        </c:scaling>
        <c:delete val="0"/>
        <c:axPos val="r"/>
        <c:majorGridlines/>
        <c:numFmt formatCode="General" sourceLinked="1"/>
        <c:majorTickMark val="out"/>
        <c:minorTickMark val="none"/>
        <c:tickLblPos val="nextTo"/>
        <c:crossAx val="128102784"/>
        <c:crosses val="min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98D510-28D9-47B3-AAA3-B5FF1880A118}" type="datetimeFigureOut">
              <a:rPr lang="he-IL" smtClean="0"/>
              <a:t>ב'/כסלו/תשע"ה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28BFB1-4366-4D5E-A684-895967104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29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28BFB1-4366-4D5E-A684-89596710498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132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28BFB1-4366-4D5E-A684-89596710498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478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It is</a:t>
            </a:r>
            <a:r>
              <a:rPr lang="en-US" baseline="0" dirty="0" smtClean="0"/>
              <a:t> possible to accelerate the examination via the commissioners notice, and then use the PPH in a corresponding authority.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28BFB1-4366-4D5E-A684-89596710498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3500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there is time, show them the web page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28BFB1-4366-4D5E-A684-89596710498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0578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were</a:t>
            </a:r>
            <a:r>
              <a:rPr lang="en-US" baseline="0" dirty="0" smtClean="0"/>
              <a:t> one of the first to join the GPPH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28BFB1-4366-4D5E-A684-89596710498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7054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28BFB1-4366-4D5E-A684-89596710498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5131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* Many</a:t>
            </a:r>
            <a:r>
              <a:rPr lang="en-US" baseline="0" dirty="0" smtClean="0"/>
              <a:t> of the applications also request modified examination by 17c.</a:t>
            </a:r>
            <a:endParaRPr lang="he-IL" dirty="0" smtClean="0"/>
          </a:p>
          <a:p>
            <a:r>
              <a:rPr lang="en-US" dirty="0" smtClean="0"/>
              <a:t>Grant rate isn’t showed due to not having enough applications to anticipate a realistic figure.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28BFB1-4366-4D5E-A684-89596710498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376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28BFB1-4366-4D5E-A684-89596710498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9370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28BFB1-4366-4D5E-A684-89596710498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557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VisualAl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9104" y="19416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5347" name="Rectangle 3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323529" y="3140968"/>
            <a:ext cx="6120680" cy="507831"/>
          </a:xfrm>
        </p:spPr>
        <p:txBody>
          <a:bodyPr anchor="t"/>
          <a:lstStyle>
            <a:lvl1pPr algn="l" rtl="0">
              <a:defRPr lang="en-US" sz="3600" b="1" noProof="0" dirty="0" smtClean="0">
                <a:solidFill>
                  <a:srgbClr val="365990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rtl="1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70000"/>
              <a:buFont typeface="Wingdings" pitchFamily="2" charset="2"/>
              <a:buNone/>
            </a:pPr>
            <a:r>
              <a:rPr lang="en-US" noProof="0" dirty="0" smtClean="0"/>
              <a:t>Presentation title</a:t>
            </a:r>
          </a:p>
        </p:txBody>
      </p:sp>
      <p:sp>
        <p:nvSpPr>
          <p:cNvPr id="185348" name="Rectangle 4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251520" y="6237312"/>
            <a:ext cx="6119812" cy="40011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>
            <a:spAutoFit/>
          </a:bodyPr>
          <a:lstStyle>
            <a:lvl1pPr marL="0" indent="0" algn="ctr" rtl="0">
              <a:buFont typeface="Wingdings" pitchFamily="2" charset="2"/>
              <a:buNone/>
              <a:defRPr sz="20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en-US" noProof="0" dirty="0" smtClean="0"/>
              <a:t>Date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50825" y="5589588"/>
            <a:ext cx="6121400" cy="431800"/>
          </a:xfrm>
        </p:spPr>
        <p:txBody>
          <a:bodyPr/>
          <a:lstStyle>
            <a:lvl1pPr marL="0" indent="0" algn="ctr" rtl="0">
              <a:buFontTx/>
              <a:buNone/>
              <a:defRPr sz="2400">
                <a:solidFill>
                  <a:schemeClr val="accent4"/>
                </a:solidFill>
              </a:defRPr>
            </a:lvl1pPr>
            <a:lvl2pPr marL="457200" indent="0" algn="l" rtl="0">
              <a:buFontTx/>
              <a:buNone/>
              <a:defRPr sz="2400"/>
            </a:lvl2pPr>
            <a:lvl3pPr marL="914400" indent="0" algn="l" rtl="0">
              <a:buFontTx/>
              <a:buNone/>
              <a:defRPr sz="2400"/>
            </a:lvl3pPr>
            <a:lvl4pPr marL="1371600" indent="0" algn="l" rtl="0">
              <a:buFontTx/>
              <a:buNone/>
              <a:defRPr sz="2400"/>
            </a:lvl4pPr>
            <a:lvl5pPr marL="1828800" indent="0" algn="l" rtl="0">
              <a:buFontTx/>
              <a:buNone/>
              <a:defRPr sz="2400"/>
            </a:lvl5pPr>
          </a:lstStyle>
          <a:p>
            <a:pPr lvl="0"/>
            <a:r>
              <a:rPr lang="en-US" dirty="0" smtClean="0"/>
              <a:t>Lecturer, Position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721740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31640" y="199236"/>
            <a:ext cx="5184477" cy="369332"/>
          </a:xfrm>
        </p:spPr>
        <p:txBody>
          <a:bodyPr/>
          <a:lstStyle>
            <a:lvl1pPr algn="ctr">
              <a:defRPr sz="2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100513" cy="4646612"/>
          </a:xfrm>
        </p:spPr>
        <p:txBody>
          <a:bodyPr/>
          <a:lstStyle>
            <a:lvl1pPr marL="342900" indent="-342900" algn="l" rtl="0">
              <a:lnSpc>
                <a:spcPct val="150000"/>
              </a:lnSpc>
              <a:defRPr lang="en-US" sz="18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>
              <a:lnSpc>
                <a:spcPct val="150000"/>
              </a:lnSpc>
              <a:defRPr lang="en-US" sz="1600" b="1" dirty="0" smtClean="0">
                <a:solidFill>
                  <a:srgbClr val="0070C0"/>
                </a:solidFill>
                <a:latin typeface="+mn-lt"/>
                <a:cs typeface="+mn-cs"/>
              </a:defRPr>
            </a:lvl2pPr>
            <a:lvl3pPr marL="1143000" indent="-228600" algn="l" rtl="0">
              <a:lnSpc>
                <a:spcPct val="150000"/>
              </a:lnSpc>
              <a:defRPr lang="en-US" sz="1400" b="1" dirty="0" smtClean="0">
                <a:solidFill>
                  <a:srgbClr val="0070C0"/>
                </a:solidFill>
                <a:latin typeface="+mn-lt"/>
                <a:cs typeface="+mn-cs"/>
              </a:defRPr>
            </a:lvl3pPr>
            <a:lvl4pPr marL="1600200" indent="-228600" algn="l" rtl="0">
              <a:lnSpc>
                <a:spcPct val="150000"/>
              </a:lnSpc>
              <a:defRPr lang="en-US" sz="1200" b="1" dirty="0" smtClean="0">
                <a:solidFill>
                  <a:srgbClr val="0070C0"/>
                </a:solidFill>
                <a:latin typeface="+mn-lt"/>
                <a:cs typeface="+mn-cs"/>
              </a:defRPr>
            </a:lvl4pPr>
            <a:lvl5pPr marL="2057400" indent="-228600" algn="l" rtl="0">
              <a:lnSpc>
                <a:spcPct val="150000"/>
              </a:lnSpc>
              <a:defRPr lang="he-IL" sz="1000" b="1" dirty="0">
                <a:solidFill>
                  <a:srgbClr val="0070C0"/>
                </a:solidFill>
                <a:latin typeface="+mn-lt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70000"/>
              <a:buFont typeface="Wingdings" pitchFamily="2" charset="2"/>
              <a:buChar char="n"/>
            </a:pPr>
            <a:r>
              <a:rPr lang="he-IL" smtClean="0"/>
              <a:t>לחץ כדי לערוך סגנונות טקסט של תבנית בסיס</a:t>
            </a:r>
          </a:p>
          <a:p>
            <a:pPr marL="342900" lvl="1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70000"/>
              <a:buFont typeface="Wingdings" pitchFamily="2" charset="2"/>
              <a:buChar char="n"/>
            </a:pPr>
            <a:r>
              <a:rPr lang="he-IL" smtClean="0"/>
              <a:t>רמה שנייה</a:t>
            </a:r>
          </a:p>
          <a:p>
            <a:pPr marL="342900" lvl="2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70000"/>
              <a:buFont typeface="Wingdings" pitchFamily="2" charset="2"/>
              <a:buChar char="n"/>
            </a:pPr>
            <a:r>
              <a:rPr lang="he-IL" smtClean="0"/>
              <a:t>רמה שלישית</a:t>
            </a:r>
          </a:p>
          <a:p>
            <a:pPr marL="342900" lvl="3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70000"/>
              <a:buFont typeface="Wingdings" pitchFamily="2" charset="2"/>
              <a:buChar char="n"/>
            </a:pPr>
            <a:r>
              <a:rPr lang="he-IL" smtClean="0"/>
              <a:t>רמה רביעית</a:t>
            </a:r>
          </a:p>
          <a:p>
            <a:pPr marL="342900" lvl="4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70000"/>
              <a:buFont typeface="Wingdings" pitchFamily="2" charset="2"/>
              <a:buChar char="n"/>
            </a:pPr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020768" y="6400800"/>
            <a:ext cx="2133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3FE6D-9D4E-4584-85DA-BACEBC5D9950}" type="slidenum">
              <a:rPr lang="he-IL" smtClean="0"/>
              <a:pPr>
                <a:defRPr/>
              </a:pPr>
              <a:t>‹#›</a:t>
            </a:fld>
            <a:r>
              <a:rPr lang="he-IL" dirty="0" smtClean="0"/>
              <a:t> </a:t>
            </a:r>
            <a:endParaRPr lang="en-US" dirty="0"/>
          </a:p>
        </p:txBody>
      </p:sp>
      <p:sp>
        <p:nvSpPr>
          <p:cNvPr id="11" name="מציין מיקום תוכן 3"/>
          <p:cNvSpPr>
            <a:spLocks noGrp="1"/>
          </p:cNvSpPr>
          <p:nvPr>
            <p:ph sz="half" idx="11"/>
          </p:nvPr>
        </p:nvSpPr>
        <p:spPr>
          <a:xfrm>
            <a:off x="323528" y="1484784"/>
            <a:ext cx="4100513" cy="4646612"/>
          </a:xfrm>
        </p:spPr>
        <p:txBody>
          <a:bodyPr/>
          <a:lstStyle>
            <a:lvl1pPr marL="342900" indent="-342900" algn="l" rtl="0">
              <a:lnSpc>
                <a:spcPct val="150000"/>
              </a:lnSpc>
              <a:defRPr lang="en-US" sz="18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defRPr lang="en-US" sz="1600" b="1" dirty="0" smtClean="0">
                <a:solidFill>
                  <a:srgbClr val="0070C0"/>
                </a:solidFill>
                <a:latin typeface="+mn-lt"/>
                <a:cs typeface="+mn-cs"/>
              </a:defRPr>
            </a:lvl2pPr>
            <a:lvl3pPr marL="1657350" indent="-285750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defRPr lang="en-US" sz="1400" b="1" dirty="0" smtClean="0">
                <a:solidFill>
                  <a:srgbClr val="0070C0"/>
                </a:solidFill>
                <a:latin typeface="+mn-lt"/>
                <a:cs typeface="+mn-cs"/>
              </a:defRPr>
            </a:lvl3pPr>
            <a:lvl4pPr marL="1143000" indent="-228600" algn="l" rtl="0">
              <a:lnSpc>
                <a:spcPct val="150000"/>
              </a:lnSpc>
              <a:defRPr lang="en-US" sz="1200" b="1" dirty="0" smtClean="0">
                <a:solidFill>
                  <a:srgbClr val="0070C0"/>
                </a:solidFill>
                <a:latin typeface="+mn-lt"/>
                <a:cs typeface="+mn-cs"/>
              </a:defRPr>
            </a:lvl4pPr>
            <a:lvl5pPr marL="2057400" indent="-228600" algn="l" rtl="0">
              <a:lnSpc>
                <a:spcPct val="150000"/>
              </a:lnSpc>
              <a:defRPr lang="he-IL" sz="1000" b="1" dirty="0">
                <a:solidFill>
                  <a:srgbClr val="0070C0"/>
                </a:solidFill>
                <a:latin typeface="+mn-lt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70000"/>
              <a:buFont typeface="Wingdings" pitchFamily="2" charset="2"/>
              <a:buChar char="n"/>
            </a:pPr>
            <a:r>
              <a:rPr lang="he-IL" smtClean="0"/>
              <a:t>לחץ כדי לערוך סגנונות טקסט של תבנית בסיס</a:t>
            </a:r>
          </a:p>
          <a:p>
            <a:pPr marL="342900" lvl="1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70000"/>
              <a:buFont typeface="Wingdings" pitchFamily="2" charset="2"/>
              <a:buChar char="n"/>
            </a:pPr>
            <a:r>
              <a:rPr lang="he-IL" smtClean="0"/>
              <a:t>רמה שנייה</a:t>
            </a:r>
          </a:p>
          <a:p>
            <a:pPr marL="342900" lvl="2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70000"/>
              <a:buFont typeface="Wingdings" pitchFamily="2" charset="2"/>
              <a:buChar char="n"/>
            </a:pPr>
            <a:r>
              <a:rPr lang="he-IL" smtClean="0"/>
              <a:t>רמה שלישית</a:t>
            </a:r>
          </a:p>
          <a:p>
            <a:pPr marL="342900" lvl="3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70000"/>
              <a:buFont typeface="Wingdings" pitchFamily="2" charset="2"/>
              <a:buChar char="n"/>
            </a:pPr>
            <a:r>
              <a:rPr lang="he-IL" smtClean="0"/>
              <a:t>רמה רביעית</a:t>
            </a:r>
          </a:p>
          <a:p>
            <a:pPr marL="342900" lvl="4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70000"/>
              <a:buFont typeface="Wingdings" pitchFamily="2" charset="2"/>
              <a:buChar char="n"/>
            </a:pPr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14" name="Rectangle 6"/>
          <p:cNvSpPr>
            <a:spLocks noGrp="1" noChangeArrowheads="1"/>
          </p:cNvSpPr>
          <p:nvPr>
            <p:ph type="ftr" sz="quarter" idx="12"/>
          </p:nvPr>
        </p:nvSpPr>
        <p:spPr>
          <a:xfrm>
            <a:off x="179388" y="6553200"/>
            <a:ext cx="6424612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6665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algn="l" rtl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6256" y="6400800"/>
            <a:ext cx="2133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3FE6D-9D4E-4584-85DA-BACEBC5D9950}" type="slidenum">
              <a:rPr lang="he-IL" smtClean="0"/>
              <a:pPr>
                <a:defRPr/>
              </a:pPr>
              <a:t>‹#›</a:t>
            </a:fld>
            <a:r>
              <a:rPr lang="he-IL" dirty="0" smtClean="0"/>
              <a:t> 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002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259632" y="116632"/>
            <a:ext cx="5328592" cy="369332"/>
          </a:xfrm>
        </p:spPr>
        <p:txBody>
          <a:bodyPr/>
          <a:lstStyle>
            <a:lvl1pPr algn="ctr" rtl="0">
              <a:defRPr sz="2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l" rtl="0">
              <a:lnSpc>
                <a:spcPct val="150000"/>
              </a:lnSpc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7544" y="2204864"/>
            <a:ext cx="4040188" cy="3951288"/>
          </a:xfrm>
        </p:spPr>
        <p:txBody>
          <a:bodyPr/>
          <a:lstStyle>
            <a:lvl1pPr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defRPr lang="en-US" sz="18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defRPr lang="en-US" sz="1600" b="1" dirty="0" smtClean="0">
                <a:solidFill>
                  <a:srgbClr val="0070C0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defRPr lang="en-US" sz="1400" b="1" dirty="0" smtClean="0">
                <a:solidFill>
                  <a:srgbClr val="0070C0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defRPr lang="en-US" sz="1200" b="1" dirty="0" smtClean="0">
                <a:solidFill>
                  <a:srgbClr val="0070C0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defRPr lang="he-IL" sz="1000" b="1" dirty="0">
                <a:solidFill>
                  <a:srgbClr val="0070C0"/>
                </a:solidFill>
                <a:latin typeface="+mn-lt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l" rtl="0">
              <a:lnSpc>
                <a:spcPct val="150000"/>
              </a:lnSpc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951288"/>
          </a:xfrm>
        </p:spPr>
        <p:txBody>
          <a:bodyPr/>
          <a:lstStyle>
            <a:lvl1pPr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defRPr lang="en-US" sz="18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defRPr lang="en-US" sz="1600" b="1" dirty="0" smtClean="0">
                <a:solidFill>
                  <a:srgbClr val="0070C0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defRPr lang="en-US" sz="1400" b="1" dirty="0" smtClean="0">
                <a:solidFill>
                  <a:srgbClr val="0070C0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defRPr lang="en-US" sz="1200" b="1" dirty="0" smtClean="0">
                <a:solidFill>
                  <a:srgbClr val="0070C0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defRPr lang="he-IL" sz="1000" b="1" dirty="0">
                <a:solidFill>
                  <a:srgbClr val="0070C0"/>
                </a:solidFill>
                <a:latin typeface="+mn-lt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513F6-A262-4D4D-AFA0-C7A208A45EE8}" type="slidenum">
              <a:rPr lang="he-IL" smtClean="0"/>
              <a:pPr>
                <a:defRPr/>
              </a:pPr>
              <a:t>‹#›</a:t>
            </a:fld>
            <a:r>
              <a:rPr lang="he-IL" dirty="0" smtClean="0"/>
              <a:t> 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110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31640" y="132834"/>
            <a:ext cx="5256485" cy="369332"/>
          </a:xfrm>
        </p:spPr>
        <p:txBody>
          <a:bodyPr/>
          <a:lstStyle>
            <a:lvl1pPr>
              <a:defRPr sz="2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E0F610-BCDF-405C-9C8C-FAA86CBD8A41}" type="slidenum">
              <a:rPr lang="he-IL" smtClean="0"/>
              <a:pPr>
                <a:defRPr/>
              </a:pPr>
              <a:t>‹#›</a:t>
            </a:fld>
            <a:r>
              <a:rPr lang="he-IL" dirty="0" smtClean="0"/>
              <a:t> 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24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006309-21C7-4440-BBA4-16760E1B71CC}" type="slidenum">
              <a:rPr lang="he-IL" smtClean="0"/>
              <a:pPr>
                <a:defRPr/>
              </a:pPr>
              <a:t>‹#›</a:t>
            </a:fld>
            <a:r>
              <a:rPr lang="he-IL" dirty="0" smtClean="0"/>
              <a:t> 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7645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75656" y="132834"/>
            <a:ext cx="5112469" cy="369332"/>
          </a:xfrm>
        </p:spPr>
        <p:txBody>
          <a:bodyPr/>
          <a:lstStyle>
            <a:lvl1pPr algn="ctr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 algn="l" rtl="0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n"/>
              <a:defRPr sz="1800">
                <a:solidFill>
                  <a:srgbClr val="0070C0"/>
                </a:solidFill>
              </a:defRPr>
            </a:lvl1pPr>
            <a:lvl2pPr marL="742950" indent="-285750" algn="l" rtl="0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Ø"/>
              <a:defRPr sz="1600">
                <a:solidFill>
                  <a:srgbClr val="0070C0"/>
                </a:solidFill>
              </a:defRPr>
            </a:lvl2pPr>
            <a:lvl3pPr marL="1143000" indent="-228600" algn="l" rtl="0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q"/>
              <a:defRPr sz="1400">
                <a:solidFill>
                  <a:srgbClr val="0070C0"/>
                </a:solidFill>
              </a:defRPr>
            </a:lvl3pPr>
            <a:lvl4pPr marL="1600200" indent="-228600" algn="l" rtl="0">
              <a:lnSpc>
                <a:spcPct val="150000"/>
              </a:lnSpc>
              <a:buClr>
                <a:srgbClr val="0070C0"/>
              </a:buClr>
              <a:buFont typeface="Arial" pitchFamily="34" charset="0"/>
              <a:buChar char="•"/>
              <a:defRPr sz="1200">
                <a:solidFill>
                  <a:srgbClr val="0070C0"/>
                </a:solidFill>
              </a:defRPr>
            </a:lvl4pPr>
            <a:lvl5pPr marL="2000250" indent="-171450" algn="l" rtl="0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  <a:defRPr sz="1000">
                <a:solidFill>
                  <a:srgbClr val="0070C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2AB7B-55A2-4A7C-AE59-2743C6F9B4AA}" type="slidenum">
              <a:rPr lang="he-IL" smtClean="0"/>
              <a:pPr>
                <a:defRPr/>
              </a:pPr>
              <a:t>‹#›</a:t>
            </a:fld>
            <a:r>
              <a:rPr lang="he-IL" dirty="0" smtClean="0"/>
              <a:t> 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179388" y="6553200"/>
            <a:ext cx="6424612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29207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31640" y="199236"/>
            <a:ext cx="5184477" cy="369332"/>
          </a:xfrm>
        </p:spPr>
        <p:txBody>
          <a:bodyPr/>
          <a:lstStyle>
            <a:lvl1pPr algn="ctr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he-IL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100513" cy="4646612"/>
          </a:xfrm>
        </p:spPr>
        <p:txBody>
          <a:bodyPr/>
          <a:lstStyle>
            <a:lvl1pPr marL="342900" indent="-342900" algn="l" rtl="0">
              <a:lnSpc>
                <a:spcPct val="150000"/>
              </a:lnSpc>
              <a:defRPr lang="en-US" sz="18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>
              <a:lnSpc>
                <a:spcPct val="150000"/>
              </a:lnSpc>
              <a:defRPr lang="en-US" sz="1600" b="1" dirty="0" smtClean="0">
                <a:solidFill>
                  <a:srgbClr val="0070C0"/>
                </a:solidFill>
                <a:latin typeface="+mn-lt"/>
                <a:cs typeface="+mn-cs"/>
              </a:defRPr>
            </a:lvl2pPr>
            <a:lvl3pPr marL="1143000" indent="-228600" algn="l" rtl="0">
              <a:lnSpc>
                <a:spcPct val="150000"/>
              </a:lnSpc>
              <a:defRPr lang="en-US" sz="1400" b="1" dirty="0" smtClean="0">
                <a:solidFill>
                  <a:srgbClr val="0070C0"/>
                </a:solidFill>
                <a:latin typeface="+mn-lt"/>
                <a:cs typeface="+mn-cs"/>
              </a:defRPr>
            </a:lvl3pPr>
            <a:lvl4pPr marL="1600200" indent="-228600" algn="l" rtl="0">
              <a:lnSpc>
                <a:spcPct val="150000"/>
              </a:lnSpc>
              <a:defRPr lang="en-US" sz="1200" b="1" dirty="0" smtClean="0">
                <a:solidFill>
                  <a:srgbClr val="0070C0"/>
                </a:solidFill>
                <a:latin typeface="+mn-lt"/>
                <a:cs typeface="+mn-cs"/>
              </a:defRPr>
            </a:lvl4pPr>
            <a:lvl5pPr marL="2057400" indent="-228600" algn="l" rtl="0">
              <a:lnSpc>
                <a:spcPct val="150000"/>
              </a:lnSpc>
              <a:defRPr lang="he-IL" sz="1000" b="1" dirty="0">
                <a:solidFill>
                  <a:srgbClr val="0070C0"/>
                </a:solidFill>
                <a:latin typeface="+mn-lt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70000"/>
              <a:buFont typeface="Wingdings" pitchFamily="2" charset="2"/>
              <a:buChar char="n"/>
            </a:pPr>
            <a:r>
              <a:rPr lang="en-US" smtClean="0"/>
              <a:t>Click to edit Master text styles</a:t>
            </a:r>
          </a:p>
          <a:p>
            <a:pPr marL="342900" lvl="1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70000"/>
              <a:buFont typeface="Wingdings" pitchFamily="2" charset="2"/>
              <a:buChar char="n"/>
            </a:pPr>
            <a:r>
              <a:rPr lang="en-US" smtClean="0"/>
              <a:t>Second level</a:t>
            </a:r>
          </a:p>
          <a:p>
            <a:pPr marL="342900" lvl="2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70000"/>
              <a:buFont typeface="Wingdings" pitchFamily="2" charset="2"/>
              <a:buChar char="n"/>
            </a:pPr>
            <a:r>
              <a:rPr lang="en-US" smtClean="0"/>
              <a:t>Third level</a:t>
            </a:r>
          </a:p>
          <a:p>
            <a:pPr marL="342900" lvl="3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70000"/>
              <a:buFont typeface="Wingdings" pitchFamily="2" charset="2"/>
              <a:buChar char="n"/>
            </a:pPr>
            <a:r>
              <a:rPr lang="en-US" smtClean="0"/>
              <a:t>Fourth level</a:t>
            </a:r>
          </a:p>
          <a:p>
            <a:pPr marL="342900" lvl="4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70000"/>
              <a:buFont typeface="Wingdings" pitchFamily="2" charset="2"/>
              <a:buChar char="n"/>
            </a:pPr>
            <a:r>
              <a:rPr lang="en-US" smtClean="0"/>
              <a:t>Fifth level</a:t>
            </a:r>
            <a:endParaRPr lang="he-IL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020768" y="6400800"/>
            <a:ext cx="2133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3FE6D-9D4E-4584-85DA-BACEBC5D9950}" type="slidenum">
              <a:rPr lang="he-IL" smtClean="0"/>
              <a:pPr>
                <a:defRPr/>
              </a:pPr>
              <a:t>‹#›</a:t>
            </a:fld>
            <a:r>
              <a:rPr lang="he-IL" dirty="0" smtClean="0"/>
              <a:t> </a:t>
            </a:r>
            <a:endParaRPr lang="en-US" dirty="0"/>
          </a:p>
        </p:txBody>
      </p:sp>
      <p:sp>
        <p:nvSpPr>
          <p:cNvPr id="11" name="מציין מיקום תוכן 3"/>
          <p:cNvSpPr>
            <a:spLocks noGrp="1"/>
          </p:cNvSpPr>
          <p:nvPr>
            <p:ph sz="half" idx="11"/>
          </p:nvPr>
        </p:nvSpPr>
        <p:spPr>
          <a:xfrm>
            <a:off x="323528" y="1484784"/>
            <a:ext cx="4100513" cy="4646612"/>
          </a:xfrm>
        </p:spPr>
        <p:txBody>
          <a:bodyPr/>
          <a:lstStyle>
            <a:lvl1pPr marL="342900" indent="-342900" algn="l" rtl="0">
              <a:lnSpc>
                <a:spcPct val="150000"/>
              </a:lnSpc>
              <a:defRPr lang="en-US" sz="18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defRPr lang="en-US" sz="1600" b="1" dirty="0" smtClean="0">
                <a:solidFill>
                  <a:srgbClr val="0070C0"/>
                </a:solidFill>
                <a:latin typeface="+mn-lt"/>
                <a:cs typeface="+mn-cs"/>
              </a:defRPr>
            </a:lvl2pPr>
            <a:lvl3pPr marL="1657350" indent="-285750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defRPr lang="en-US" sz="1400" b="1" dirty="0" smtClean="0">
                <a:solidFill>
                  <a:srgbClr val="0070C0"/>
                </a:solidFill>
                <a:latin typeface="+mn-lt"/>
                <a:cs typeface="+mn-cs"/>
              </a:defRPr>
            </a:lvl3pPr>
            <a:lvl4pPr marL="1143000" indent="-228600" algn="l" rtl="0">
              <a:lnSpc>
                <a:spcPct val="150000"/>
              </a:lnSpc>
              <a:defRPr lang="en-US" sz="1200" b="1" dirty="0" smtClean="0">
                <a:solidFill>
                  <a:srgbClr val="0070C0"/>
                </a:solidFill>
                <a:latin typeface="+mn-lt"/>
                <a:cs typeface="+mn-cs"/>
              </a:defRPr>
            </a:lvl4pPr>
            <a:lvl5pPr marL="2057400" indent="-228600" algn="l" rtl="0">
              <a:lnSpc>
                <a:spcPct val="150000"/>
              </a:lnSpc>
              <a:defRPr lang="he-IL" sz="1000" b="1" dirty="0">
                <a:solidFill>
                  <a:srgbClr val="0070C0"/>
                </a:solidFill>
                <a:latin typeface="+mn-lt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70000"/>
              <a:buFont typeface="Wingdings" pitchFamily="2" charset="2"/>
              <a:buChar char="n"/>
            </a:pPr>
            <a:r>
              <a:rPr lang="en-US" smtClean="0"/>
              <a:t>Click to edit Master text styles</a:t>
            </a:r>
          </a:p>
          <a:p>
            <a:pPr marL="342900" lvl="1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70000"/>
              <a:buFont typeface="Wingdings" pitchFamily="2" charset="2"/>
              <a:buChar char="n"/>
            </a:pPr>
            <a:r>
              <a:rPr lang="en-US" smtClean="0"/>
              <a:t>Second level</a:t>
            </a:r>
          </a:p>
          <a:p>
            <a:pPr marL="342900" lvl="2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70000"/>
              <a:buFont typeface="Wingdings" pitchFamily="2" charset="2"/>
              <a:buChar char="n"/>
            </a:pPr>
            <a:r>
              <a:rPr lang="en-US" smtClean="0"/>
              <a:t>Third level</a:t>
            </a:r>
          </a:p>
          <a:p>
            <a:pPr marL="342900" lvl="3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70000"/>
              <a:buFont typeface="Wingdings" pitchFamily="2" charset="2"/>
              <a:buChar char="n"/>
            </a:pPr>
            <a:r>
              <a:rPr lang="en-US" smtClean="0"/>
              <a:t>Fourth level</a:t>
            </a:r>
          </a:p>
          <a:p>
            <a:pPr marL="342900" lvl="4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70000"/>
              <a:buFont typeface="Wingdings" pitchFamily="2" charset="2"/>
              <a:buChar char="n"/>
            </a:pPr>
            <a:r>
              <a:rPr lang="en-US" smtClean="0"/>
              <a:t>Fifth level</a:t>
            </a:r>
            <a:endParaRPr lang="he-IL" dirty="0"/>
          </a:p>
        </p:txBody>
      </p:sp>
      <p:sp>
        <p:nvSpPr>
          <p:cNvPr id="14" name="Rectangle 6"/>
          <p:cNvSpPr>
            <a:spLocks noGrp="1" noChangeArrowheads="1"/>
          </p:cNvSpPr>
          <p:nvPr>
            <p:ph type="ftr" sz="quarter" idx="12"/>
          </p:nvPr>
        </p:nvSpPr>
        <p:spPr>
          <a:xfrm>
            <a:off x="179388" y="6553200"/>
            <a:ext cx="6424612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92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algn="l" rtl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6256" y="6400800"/>
            <a:ext cx="2133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3FE6D-9D4E-4584-85DA-BACEBC5D9950}" type="slidenum">
              <a:rPr lang="he-IL" smtClean="0"/>
              <a:pPr>
                <a:defRPr/>
              </a:pPr>
              <a:t>‹#›</a:t>
            </a:fld>
            <a:r>
              <a:rPr lang="he-IL" dirty="0" smtClean="0"/>
              <a:t> 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4635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259632" y="116632"/>
            <a:ext cx="5328592" cy="369332"/>
          </a:xfrm>
        </p:spPr>
        <p:txBody>
          <a:bodyPr/>
          <a:lstStyle>
            <a:lvl1pPr algn="ctr" rtl="0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l" rtl="0">
              <a:lnSpc>
                <a:spcPct val="150000"/>
              </a:lnSpc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7544" y="2204864"/>
            <a:ext cx="4040188" cy="3951288"/>
          </a:xfrm>
        </p:spPr>
        <p:txBody>
          <a:bodyPr/>
          <a:lstStyle>
            <a:lvl1pPr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defRPr lang="en-US" sz="18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defRPr lang="en-US" sz="1600" b="1" dirty="0" smtClean="0">
                <a:solidFill>
                  <a:srgbClr val="0070C0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defRPr lang="en-US" sz="1400" b="1" dirty="0" smtClean="0">
                <a:solidFill>
                  <a:srgbClr val="0070C0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defRPr lang="en-US" sz="1200" b="1" dirty="0" smtClean="0">
                <a:solidFill>
                  <a:srgbClr val="0070C0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defRPr lang="he-IL" sz="1000" b="1" dirty="0">
                <a:solidFill>
                  <a:srgbClr val="0070C0"/>
                </a:solidFill>
                <a:latin typeface="+mn-lt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 dirty="0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l" rtl="0">
              <a:lnSpc>
                <a:spcPct val="150000"/>
              </a:lnSpc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951288"/>
          </a:xfrm>
        </p:spPr>
        <p:txBody>
          <a:bodyPr/>
          <a:lstStyle>
            <a:lvl1pPr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defRPr lang="en-US" sz="18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defRPr lang="en-US" sz="1600" b="1" dirty="0" smtClean="0">
                <a:solidFill>
                  <a:srgbClr val="0070C0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defRPr lang="en-US" sz="1400" b="1" dirty="0" smtClean="0">
                <a:solidFill>
                  <a:srgbClr val="0070C0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defRPr lang="en-US" sz="1200" b="1" dirty="0" smtClean="0">
                <a:solidFill>
                  <a:srgbClr val="0070C0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defRPr lang="he-IL" sz="1000" b="1" dirty="0">
                <a:solidFill>
                  <a:srgbClr val="0070C0"/>
                </a:solidFill>
                <a:latin typeface="+mn-lt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513F6-A262-4D4D-AFA0-C7A208A45EE8}" type="slidenum">
              <a:rPr lang="he-IL" smtClean="0"/>
              <a:pPr>
                <a:defRPr/>
              </a:pPr>
              <a:t>‹#›</a:t>
            </a:fld>
            <a:r>
              <a:rPr lang="he-IL" dirty="0" smtClean="0"/>
              <a:t> 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909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31640" y="132834"/>
            <a:ext cx="5256485" cy="369332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he-IL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E0F610-BCDF-405C-9C8C-FAA86CBD8A41}" type="slidenum">
              <a:rPr lang="he-IL" smtClean="0"/>
              <a:pPr>
                <a:defRPr/>
              </a:pPr>
              <a:t>‹#›</a:t>
            </a:fld>
            <a:r>
              <a:rPr lang="he-IL" dirty="0" smtClean="0"/>
              <a:t> 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72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006309-21C7-4440-BBA4-16760E1B71CC}" type="slidenum">
              <a:rPr lang="he-IL" smtClean="0"/>
              <a:pPr>
                <a:defRPr/>
              </a:pPr>
              <a:t>‹#›</a:t>
            </a:fld>
            <a:r>
              <a:rPr lang="he-IL" dirty="0" smtClean="0"/>
              <a:t> 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215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VisualAl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9104" y="19416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5347" name="Rectangle 3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323529" y="3140968"/>
            <a:ext cx="6120680" cy="507831"/>
          </a:xfrm>
        </p:spPr>
        <p:txBody>
          <a:bodyPr anchor="t"/>
          <a:lstStyle>
            <a:lvl1pPr algn="l" rtl="0">
              <a:defRPr lang="en-US" sz="3600" b="1" noProof="0" dirty="0" smtClean="0">
                <a:solidFill>
                  <a:srgbClr val="365990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rtl="1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70000"/>
              <a:buFont typeface="Wingdings" pitchFamily="2" charset="2"/>
              <a:buNone/>
            </a:pPr>
            <a:r>
              <a:rPr lang="en-US" noProof="0" dirty="0" smtClean="0"/>
              <a:t>Presentation title</a:t>
            </a:r>
          </a:p>
        </p:txBody>
      </p:sp>
      <p:sp>
        <p:nvSpPr>
          <p:cNvPr id="185348" name="Rectangle 4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251520" y="6237312"/>
            <a:ext cx="6119812" cy="40011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>
            <a:spAutoFit/>
          </a:bodyPr>
          <a:lstStyle>
            <a:lvl1pPr marL="0" indent="0" algn="ctr" rtl="0">
              <a:buFont typeface="Wingdings" pitchFamily="2" charset="2"/>
              <a:buNone/>
              <a:defRPr sz="20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en-US" noProof="0" dirty="0" smtClean="0"/>
              <a:t>Date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50825" y="5589588"/>
            <a:ext cx="6121400" cy="431800"/>
          </a:xfrm>
        </p:spPr>
        <p:txBody>
          <a:bodyPr/>
          <a:lstStyle>
            <a:lvl1pPr marL="0" indent="0" algn="ctr" rtl="0">
              <a:buFontTx/>
              <a:buNone/>
              <a:defRPr sz="2400">
                <a:solidFill>
                  <a:schemeClr val="accent4"/>
                </a:solidFill>
              </a:defRPr>
            </a:lvl1pPr>
            <a:lvl2pPr marL="457200" indent="0" algn="l" rtl="0">
              <a:buFontTx/>
              <a:buNone/>
              <a:defRPr sz="2400"/>
            </a:lvl2pPr>
            <a:lvl3pPr marL="914400" indent="0" algn="l" rtl="0">
              <a:buFontTx/>
              <a:buNone/>
              <a:defRPr sz="2400"/>
            </a:lvl3pPr>
            <a:lvl4pPr marL="1371600" indent="0" algn="l" rtl="0">
              <a:buFontTx/>
              <a:buNone/>
              <a:defRPr sz="2400"/>
            </a:lvl4pPr>
            <a:lvl5pPr marL="1828800" indent="0" algn="l" rtl="0">
              <a:buFontTx/>
              <a:buNone/>
              <a:defRPr sz="2400"/>
            </a:lvl5pPr>
          </a:lstStyle>
          <a:p>
            <a:pPr lvl="0"/>
            <a:r>
              <a:rPr lang="en-US" dirty="0" smtClean="0"/>
              <a:t>Lecturer, Position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06451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75656" y="132834"/>
            <a:ext cx="5112469" cy="369332"/>
          </a:xfrm>
        </p:spPr>
        <p:txBody>
          <a:bodyPr/>
          <a:lstStyle>
            <a:lvl1pPr algn="ctr">
              <a:defRPr sz="2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 algn="l" rtl="0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n"/>
              <a:defRPr sz="1800">
                <a:solidFill>
                  <a:srgbClr val="0070C0"/>
                </a:solidFill>
              </a:defRPr>
            </a:lvl1pPr>
            <a:lvl2pPr marL="742950" indent="-285750" algn="l" rtl="0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Ø"/>
              <a:defRPr sz="1600">
                <a:solidFill>
                  <a:srgbClr val="0070C0"/>
                </a:solidFill>
              </a:defRPr>
            </a:lvl2pPr>
            <a:lvl3pPr marL="1143000" indent="-228600" algn="l" rtl="0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q"/>
              <a:defRPr sz="1400">
                <a:solidFill>
                  <a:srgbClr val="0070C0"/>
                </a:solidFill>
              </a:defRPr>
            </a:lvl3pPr>
            <a:lvl4pPr marL="1600200" indent="-228600" algn="l" rtl="0">
              <a:lnSpc>
                <a:spcPct val="150000"/>
              </a:lnSpc>
              <a:buClr>
                <a:srgbClr val="0070C0"/>
              </a:buClr>
              <a:buFont typeface="Arial" pitchFamily="34" charset="0"/>
              <a:buChar char="•"/>
              <a:defRPr sz="1200">
                <a:solidFill>
                  <a:srgbClr val="0070C0"/>
                </a:solidFill>
              </a:defRPr>
            </a:lvl4pPr>
            <a:lvl5pPr marL="2000250" indent="-171450" algn="l" rtl="0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  <a:defRPr sz="1000">
                <a:solidFill>
                  <a:srgbClr val="0070C0"/>
                </a:solidFill>
              </a:defRPr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2AB7B-55A2-4A7C-AE59-2743C6F9B4AA}" type="slidenum">
              <a:rPr lang="he-IL" smtClean="0"/>
              <a:pPr>
                <a:defRPr/>
              </a:pPr>
              <a:t>‹#›</a:t>
            </a:fld>
            <a:r>
              <a:rPr lang="he-IL" dirty="0" smtClean="0"/>
              <a:t> 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179388" y="6553200"/>
            <a:ext cx="6424612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1232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10" Type="http://schemas.openxmlformats.org/officeDocument/2006/relationships/image" Target="../media/image2.jpg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VisualAllSub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26" name="Picture 2" descr="VisualAllSub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22238"/>
            <a:ext cx="6408737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he-IL" smtClean="0"/>
              <a:t>מאגף הפטנטים לרשות הפטנטים</a:t>
            </a:r>
          </a:p>
        </p:txBody>
      </p:sp>
      <p:sp>
        <p:nvSpPr>
          <p:cNvPr id="18432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04025" y="642778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 b="1">
                <a:solidFill>
                  <a:srgbClr val="36599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E67EFFF-A447-456B-B89F-4CE50C183425}" type="slidenum">
              <a:rPr lang="he-IL" smtClean="0"/>
              <a:pPr>
                <a:defRPr/>
              </a:pPr>
              <a:t>‹#›</a:t>
            </a:fld>
            <a:r>
              <a:rPr lang="he-IL" smtClean="0"/>
              <a:t> מתוך 26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484313"/>
            <a:ext cx="8353425" cy="4646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432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553200"/>
            <a:ext cx="642461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600" b="1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445557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2" r:id="rId3"/>
    <p:sldLayoutId id="2147484011" r:id="rId4"/>
    <p:sldLayoutId id="2147484013" r:id="rId5"/>
    <p:sldLayoutId id="2147484014" r:id="rId6"/>
    <p:sldLayoutId id="2147484015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r" rtl="1" eaLnBrk="1" fontAlgn="base" hangingPunct="1">
        <a:lnSpc>
          <a:spcPct val="75000"/>
        </a:lnSpc>
        <a:spcBef>
          <a:spcPct val="0"/>
        </a:spcBef>
        <a:spcAft>
          <a:spcPct val="0"/>
        </a:spcAft>
        <a:buSzPct val="85000"/>
        <a:buFont typeface="Wingdings" pitchFamily="2" charset="2"/>
        <a:defRPr sz="2600" b="1">
          <a:solidFill>
            <a:srgbClr val="FFFFFF"/>
          </a:solidFill>
          <a:latin typeface="+mj-lt"/>
          <a:ea typeface="+mj-ea"/>
          <a:cs typeface="+mj-cs"/>
        </a:defRPr>
      </a:lvl1pPr>
      <a:lvl2pPr algn="r" rtl="1" eaLnBrk="1" fontAlgn="base" hangingPunct="1">
        <a:lnSpc>
          <a:spcPct val="75000"/>
        </a:lnSpc>
        <a:spcBef>
          <a:spcPct val="0"/>
        </a:spcBef>
        <a:spcAft>
          <a:spcPct val="0"/>
        </a:spcAft>
        <a:buSzPct val="85000"/>
        <a:buFont typeface="Wingdings" pitchFamily="2" charset="2"/>
        <a:defRPr sz="2600" b="1">
          <a:solidFill>
            <a:srgbClr val="FFFFFF"/>
          </a:solidFill>
          <a:latin typeface="Arial" pitchFamily="34" charset="0"/>
          <a:cs typeface="Arial" pitchFamily="34" charset="0"/>
        </a:defRPr>
      </a:lvl2pPr>
      <a:lvl3pPr algn="r" rtl="1" eaLnBrk="1" fontAlgn="base" hangingPunct="1">
        <a:lnSpc>
          <a:spcPct val="75000"/>
        </a:lnSpc>
        <a:spcBef>
          <a:spcPct val="0"/>
        </a:spcBef>
        <a:spcAft>
          <a:spcPct val="0"/>
        </a:spcAft>
        <a:buSzPct val="85000"/>
        <a:buFont typeface="Wingdings" pitchFamily="2" charset="2"/>
        <a:defRPr sz="2600" b="1">
          <a:solidFill>
            <a:srgbClr val="FFFFFF"/>
          </a:solidFill>
          <a:latin typeface="Arial" pitchFamily="34" charset="0"/>
          <a:cs typeface="Arial" pitchFamily="34" charset="0"/>
        </a:defRPr>
      </a:lvl3pPr>
      <a:lvl4pPr algn="r" rtl="1" eaLnBrk="1" fontAlgn="base" hangingPunct="1">
        <a:lnSpc>
          <a:spcPct val="75000"/>
        </a:lnSpc>
        <a:spcBef>
          <a:spcPct val="0"/>
        </a:spcBef>
        <a:spcAft>
          <a:spcPct val="0"/>
        </a:spcAft>
        <a:buSzPct val="85000"/>
        <a:buFont typeface="Wingdings" pitchFamily="2" charset="2"/>
        <a:defRPr sz="2600" b="1">
          <a:solidFill>
            <a:srgbClr val="FFFFFF"/>
          </a:solidFill>
          <a:latin typeface="Arial" pitchFamily="34" charset="0"/>
          <a:cs typeface="Arial" pitchFamily="34" charset="0"/>
        </a:defRPr>
      </a:lvl4pPr>
      <a:lvl5pPr algn="r" rtl="1" eaLnBrk="1" fontAlgn="base" hangingPunct="1">
        <a:lnSpc>
          <a:spcPct val="75000"/>
        </a:lnSpc>
        <a:spcBef>
          <a:spcPct val="0"/>
        </a:spcBef>
        <a:spcAft>
          <a:spcPct val="0"/>
        </a:spcAft>
        <a:buSzPct val="85000"/>
        <a:buFont typeface="Wingdings" pitchFamily="2" charset="2"/>
        <a:defRPr sz="2600" b="1">
          <a:solidFill>
            <a:srgbClr val="FFFFFF"/>
          </a:solidFill>
          <a:latin typeface="Arial" pitchFamily="34" charset="0"/>
          <a:cs typeface="Arial" pitchFamily="34" charset="0"/>
        </a:defRPr>
      </a:lvl5pPr>
      <a:lvl6pPr marL="457200" algn="r" rtl="1" eaLnBrk="1" fontAlgn="base" hangingPunct="1">
        <a:lnSpc>
          <a:spcPct val="75000"/>
        </a:lnSpc>
        <a:spcBef>
          <a:spcPct val="0"/>
        </a:spcBef>
        <a:spcAft>
          <a:spcPct val="0"/>
        </a:spcAft>
        <a:buSzPct val="85000"/>
        <a:buFont typeface="Wingdings" pitchFamily="2" charset="2"/>
        <a:defRPr sz="2600" b="1">
          <a:solidFill>
            <a:srgbClr val="FFFFFF"/>
          </a:solidFill>
          <a:latin typeface="Arial" pitchFamily="34" charset="0"/>
          <a:cs typeface="Arial" pitchFamily="34" charset="0"/>
        </a:defRPr>
      </a:lvl6pPr>
      <a:lvl7pPr marL="914400" algn="r" rtl="1" eaLnBrk="1" fontAlgn="base" hangingPunct="1">
        <a:lnSpc>
          <a:spcPct val="75000"/>
        </a:lnSpc>
        <a:spcBef>
          <a:spcPct val="0"/>
        </a:spcBef>
        <a:spcAft>
          <a:spcPct val="0"/>
        </a:spcAft>
        <a:buSzPct val="85000"/>
        <a:buFont typeface="Wingdings" pitchFamily="2" charset="2"/>
        <a:defRPr sz="2600" b="1">
          <a:solidFill>
            <a:srgbClr val="FFFFFF"/>
          </a:solidFill>
          <a:latin typeface="Arial" pitchFamily="34" charset="0"/>
          <a:cs typeface="Arial" pitchFamily="34" charset="0"/>
        </a:defRPr>
      </a:lvl7pPr>
      <a:lvl8pPr marL="1371600" algn="r" rtl="1" eaLnBrk="1" fontAlgn="base" hangingPunct="1">
        <a:lnSpc>
          <a:spcPct val="75000"/>
        </a:lnSpc>
        <a:spcBef>
          <a:spcPct val="0"/>
        </a:spcBef>
        <a:spcAft>
          <a:spcPct val="0"/>
        </a:spcAft>
        <a:buSzPct val="85000"/>
        <a:buFont typeface="Wingdings" pitchFamily="2" charset="2"/>
        <a:defRPr sz="2600" b="1">
          <a:solidFill>
            <a:srgbClr val="FFFFFF"/>
          </a:solidFill>
          <a:latin typeface="Arial" pitchFamily="34" charset="0"/>
          <a:cs typeface="Arial" pitchFamily="34" charset="0"/>
        </a:defRPr>
      </a:lvl8pPr>
      <a:lvl9pPr marL="1828800" algn="r" rtl="1" eaLnBrk="1" fontAlgn="base" hangingPunct="1">
        <a:lnSpc>
          <a:spcPct val="75000"/>
        </a:lnSpc>
        <a:spcBef>
          <a:spcPct val="0"/>
        </a:spcBef>
        <a:spcAft>
          <a:spcPct val="0"/>
        </a:spcAft>
        <a:buSzPct val="85000"/>
        <a:buFont typeface="Wingdings" pitchFamily="2" charset="2"/>
        <a:defRPr sz="2600" b="1">
          <a:solidFill>
            <a:srgbClr val="FFFFFF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70000"/>
        <a:buFont typeface="Wingdings" pitchFamily="2" charset="2"/>
        <a:buChar char="n"/>
        <a:defRPr sz="2800" b="1">
          <a:solidFill>
            <a:srgbClr val="365990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rgbClr val="365990"/>
          </a:solidFill>
          <a:latin typeface="+mn-lt"/>
          <a:cs typeface="+mn-cs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70000"/>
        <a:buFont typeface="Wingdings" pitchFamily="2" charset="2"/>
        <a:buChar char="n"/>
        <a:defRPr sz="2000" b="1">
          <a:solidFill>
            <a:srgbClr val="365990"/>
          </a:solidFill>
          <a:latin typeface="+mn-lt"/>
          <a:cs typeface="+mn-cs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har char="–"/>
        <a:defRPr b="1">
          <a:solidFill>
            <a:srgbClr val="365990"/>
          </a:solidFill>
          <a:latin typeface="+mn-lt"/>
          <a:cs typeface="+mn-cs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70000"/>
        <a:buFont typeface="Wingdings" pitchFamily="2" charset="2"/>
        <a:buChar char="n"/>
        <a:defRPr sz="1600" b="1">
          <a:solidFill>
            <a:srgbClr val="365990"/>
          </a:solidFill>
          <a:latin typeface="+mn-lt"/>
          <a:cs typeface="+mn-cs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70000"/>
        <a:buFont typeface="Wingdings" pitchFamily="2" charset="2"/>
        <a:buChar char="n"/>
        <a:defRPr sz="1600" b="1">
          <a:solidFill>
            <a:srgbClr val="365990"/>
          </a:solidFill>
          <a:latin typeface="+mn-lt"/>
          <a:cs typeface="+mn-cs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70000"/>
        <a:buFont typeface="Wingdings" pitchFamily="2" charset="2"/>
        <a:buChar char="n"/>
        <a:defRPr sz="1600" b="1">
          <a:solidFill>
            <a:srgbClr val="365990"/>
          </a:solidFill>
          <a:latin typeface="+mn-lt"/>
          <a:cs typeface="+mn-cs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70000"/>
        <a:buFont typeface="Wingdings" pitchFamily="2" charset="2"/>
        <a:buChar char="n"/>
        <a:defRPr sz="1600" b="1">
          <a:solidFill>
            <a:srgbClr val="365990"/>
          </a:solidFill>
          <a:latin typeface="+mn-lt"/>
          <a:cs typeface="+mn-cs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70000"/>
        <a:buFont typeface="Wingdings" pitchFamily="2" charset="2"/>
        <a:buChar char="n"/>
        <a:defRPr sz="1600" b="1">
          <a:solidFill>
            <a:srgbClr val="365990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VisualAllSub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26" name="Picture 2" descr="VisualAllSub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22238"/>
            <a:ext cx="6408737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he-IL" smtClean="0"/>
              <a:t>מאגף הפטנטים לרשות הפטנטים</a:t>
            </a:r>
          </a:p>
        </p:txBody>
      </p:sp>
      <p:sp>
        <p:nvSpPr>
          <p:cNvPr id="18432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04025" y="642778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 b="1">
                <a:solidFill>
                  <a:srgbClr val="36599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E67EFFF-A447-456B-B89F-4CE50C183425}" type="slidenum">
              <a:rPr lang="he-IL" smtClean="0"/>
              <a:pPr>
                <a:defRPr/>
              </a:pPr>
              <a:t>‹#›</a:t>
            </a:fld>
            <a:r>
              <a:rPr lang="he-IL" smtClean="0"/>
              <a:t> מתוך 26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484313"/>
            <a:ext cx="8353425" cy="4646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smtClean="0"/>
          </a:p>
        </p:txBody>
      </p:sp>
      <p:sp>
        <p:nvSpPr>
          <p:cNvPr id="18432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553200"/>
            <a:ext cx="642461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600" b="1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513163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017" r:id="rId1"/>
    <p:sldLayoutId id="2147484018" r:id="rId2"/>
    <p:sldLayoutId id="2147484019" r:id="rId3"/>
    <p:sldLayoutId id="2147484020" r:id="rId4"/>
    <p:sldLayoutId id="2147484021" r:id="rId5"/>
    <p:sldLayoutId id="2147484022" r:id="rId6"/>
    <p:sldLayoutId id="2147484023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r" rtl="1" eaLnBrk="1" fontAlgn="base" hangingPunct="1">
        <a:lnSpc>
          <a:spcPct val="75000"/>
        </a:lnSpc>
        <a:spcBef>
          <a:spcPct val="0"/>
        </a:spcBef>
        <a:spcAft>
          <a:spcPct val="0"/>
        </a:spcAft>
        <a:buSzPct val="85000"/>
        <a:buFont typeface="Wingdings" pitchFamily="2" charset="2"/>
        <a:defRPr sz="2600" b="1">
          <a:solidFill>
            <a:srgbClr val="FFFFFF"/>
          </a:solidFill>
          <a:latin typeface="+mj-lt"/>
          <a:ea typeface="+mj-ea"/>
          <a:cs typeface="+mj-cs"/>
        </a:defRPr>
      </a:lvl1pPr>
      <a:lvl2pPr algn="r" rtl="1" eaLnBrk="1" fontAlgn="base" hangingPunct="1">
        <a:lnSpc>
          <a:spcPct val="75000"/>
        </a:lnSpc>
        <a:spcBef>
          <a:spcPct val="0"/>
        </a:spcBef>
        <a:spcAft>
          <a:spcPct val="0"/>
        </a:spcAft>
        <a:buSzPct val="85000"/>
        <a:buFont typeface="Wingdings" pitchFamily="2" charset="2"/>
        <a:defRPr sz="2600" b="1">
          <a:solidFill>
            <a:srgbClr val="FFFFFF"/>
          </a:solidFill>
          <a:latin typeface="Arial" pitchFamily="34" charset="0"/>
          <a:cs typeface="Arial" pitchFamily="34" charset="0"/>
        </a:defRPr>
      </a:lvl2pPr>
      <a:lvl3pPr algn="r" rtl="1" eaLnBrk="1" fontAlgn="base" hangingPunct="1">
        <a:lnSpc>
          <a:spcPct val="75000"/>
        </a:lnSpc>
        <a:spcBef>
          <a:spcPct val="0"/>
        </a:spcBef>
        <a:spcAft>
          <a:spcPct val="0"/>
        </a:spcAft>
        <a:buSzPct val="85000"/>
        <a:buFont typeface="Wingdings" pitchFamily="2" charset="2"/>
        <a:defRPr sz="2600" b="1">
          <a:solidFill>
            <a:srgbClr val="FFFFFF"/>
          </a:solidFill>
          <a:latin typeface="Arial" pitchFamily="34" charset="0"/>
          <a:cs typeface="Arial" pitchFamily="34" charset="0"/>
        </a:defRPr>
      </a:lvl3pPr>
      <a:lvl4pPr algn="r" rtl="1" eaLnBrk="1" fontAlgn="base" hangingPunct="1">
        <a:lnSpc>
          <a:spcPct val="75000"/>
        </a:lnSpc>
        <a:spcBef>
          <a:spcPct val="0"/>
        </a:spcBef>
        <a:spcAft>
          <a:spcPct val="0"/>
        </a:spcAft>
        <a:buSzPct val="85000"/>
        <a:buFont typeface="Wingdings" pitchFamily="2" charset="2"/>
        <a:defRPr sz="2600" b="1">
          <a:solidFill>
            <a:srgbClr val="FFFFFF"/>
          </a:solidFill>
          <a:latin typeface="Arial" pitchFamily="34" charset="0"/>
          <a:cs typeface="Arial" pitchFamily="34" charset="0"/>
        </a:defRPr>
      </a:lvl4pPr>
      <a:lvl5pPr algn="r" rtl="1" eaLnBrk="1" fontAlgn="base" hangingPunct="1">
        <a:lnSpc>
          <a:spcPct val="75000"/>
        </a:lnSpc>
        <a:spcBef>
          <a:spcPct val="0"/>
        </a:spcBef>
        <a:spcAft>
          <a:spcPct val="0"/>
        </a:spcAft>
        <a:buSzPct val="85000"/>
        <a:buFont typeface="Wingdings" pitchFamily="2" charset="2"/>
        <a:defRPr sz="2600" b="1">
          <a:solidFill>
            <a:srgbClr val="FFFFFF"/>
          </a:solidFill>
          <a:latin typeface="Arial" pitchFamily="34" charset="0"/>
          <a:cs typeface="Arial" pitchFamily="34" charset="0"/>
        </a:defRPr>
      </a:lvl5pPr>
      <a:lvl6pPr marL="457200" algn="r" rtl="1" eaLnBrk="1" fontAlgn="base" hangingPunct="1">
        <a:lnSpc>
          <a:spcPct val="75000"/>
        </a:lnSpc>
        <a:spcBef>
          <a:spcPct val="0"/>
        </a:spcBef>
        <a:spcAft>
          <a:spcPct val="0"/>
        </a:spcAft>
        <a:buSzPct val="85000"/>
        <a:buFont typeface="Wingdings" pitchFamily="2" charset="2"/>
        <a:defRPr sz="2600" b="1">
          <a:solidFill>
            <a:srgbClr val="FFFFFF"/>
          </a:solidFill>
          <a:latin typeface="Arial" pitchFamily="34" charset="0"/>
          <a:cs typeface="Arial" pitchFamily="34" charset="0"/>
        </a:defRPr>
      </a:lvl6pPr>
      <a:lvl7pPr marL="914400" algn="r" rtl="1" eaLnBrk="1" fontAlgn="base" hangingPunct="1">
        <a:lnSpc>
          <a:spcPct val="75000"/>
        </a:lnSpc>
        <a:spcBef>
          <a:spcPct val="0"/>
        </a:spcBef>
        <a:spcAft>
          <a:spcPct val="0"/>
        </a:spcAft>
        <a:buSzPct val="85000"/>
        <a:buFont typeface="Wingdings" pitchFamily="2" charset="2"/>
        <a:defRPr sz="2600" b="1">
          <a:solidFill>
            <a:srgbClr val="FFFFFF"/>
          </a:solidFill>
          <a:latin typeface="Arial" pitchFamily="34" charset="0"/>
          <a:cs typeface="Arial" pitchFamily="34" charset="0"/>
        </a:defRPr>
      </a:lvl7pPr>
      <a:lvl8pPr marL="1371600" algn="r" rtl="1" eaLnBrk="1" fontAlgn="base" hangingPunct="1">
        <a:lnSpc>
          <a:spcPct val="75000"/>
        </a:lnSpc>
        <a:spcBef>
          <a:spcPct val="0"/>
        </a:spcBef>
        <a:spcAft>
          <a:spcPct val="0"/>
        </a:spcAft>
        <a:buSzPct val="85000"/>
        <a:buFont typeface="Wingdings" pitchFamily="2" charset="2"/>
        <a:defRPr sz="2600" b="1">
          <a:solidFill>
            <a:srgbClr val="FFFFFF"/>
          </a:solidFill>
          <a:latin typeface="Arial" pitchFamily="34" charset="0"/>
          <a:cs typeface="Arial" pitchFamily="34" charset="0"/>
        </a:defRPr>
      </a:lvl8pPr>
      <a:lvl9pPr marL="1828800" algn="r" rtl="1" eaLnBrk="1" fontAlgn="base" hangingPunct="1">
        <a:lnSpc>
          <a:spcPct val="75000"/>
        </a:lnSpc>
        <a:spcBef>
          <a:spcPct val="0"/>
        </a:spcBef>
        <a:spcAft>
          <a:spcPct val="0"/>
        </a:spcAft>
        <a:buSzPct val="85000"/>
        <a:buFont typeface="Wingdings" pitchFamily="2" charset="2"/>
        <a:defRPr sz="2600" b="1">
          <a:solidFill>
            <a:srgbClr val="FFFFFF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70000"/>
        <a:buFont typeface="Wingdings" pitchFamily="2" charset="2"/>
        <a:buChar char="n"/>
        <a:defRPr sz="2800" b="1">
          <a:solidFill>
            <a:srgbClr val="365990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rgbClr val="365990"/>
          </a:solidFill>
          <a:latin typeface="+mn-lt"/>
          <a:cs typeface="+mn-cs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70000"/>
        <a:buFont typeface="Wingdings" pitchFamily="2" charset="2"/>
        <a:buChar char="n"/>
        <a:defRPr sz="2000" b="1">
          <a:solidFill>
            <a:srgbClr val="365990"/>
          </a:solidFill>
          <a:latin typeface="+mn-lt"/>
          <a:cs typeface="+mn-cs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har char="–"/>
        <a:defRPr b="1">
          <a:solidFill>
            <a:srgbClr val="365990"/>
          </a:solidFill>
          <a:latin typeface="+mn-lt"/>
          <a:cs typeface="+mn-cs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70000"/>
        <a:buFont typeface="Wingdings" pitchFamily="2" charset="2"/>
        <a:buChar char="n"/>
        <a:defRPr sz="1600" b="1">
          <a:solidFill>
            <a:srgbClr val="365990"/>
          </a:solidFill>
          <a:latin typeface="+mn-lt"/>
          <a:cs typeface="+mn-cs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70000"/>
        <a:buFont typeface="Wingdings" pitchFamily="2" charset="2"/>
        <a:buChar char="n"/>
        <a:defRPr sz="1600" b="1">
          <a:solidFill>
            <a:srgbClr val="365990"/>
          </a:solidFill>
          <a:latin typeface="+mn-lt"/>
          <a:cs typeface="+mn-cs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70000"/>
        <a:buFont typeface="Wingdings" pitchFamily="2" charset="2"/>
        <a:buChar char="n"/>
        <a:defRPr sz="1600" b="1">
          <a:solidFill>
            <a:srgbClr val="365990"/>
          </a:solidFill>
          <a:latin typeface="+mn-lt"/>
          <a:cs typeface="+mn-cs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70000"/>
        <a:buFont typeface="Wingdings" pitchFamily="2" charset="2"/>
        <a:buChar char="n"/>
        <a:defRPr sz="1600" b="1">
          <a:solidFill>
            <a:srgbClr val="365990"/>
          </a:solidFill>
          <a:latin typeface="+mn-lt"/>
          <a:cs typeface="+mn-cs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70000"/>
        <a:buFont typeface="Wingdings" pitchFamily="2" charset="2"/>
        <a:buChar char="n"/>
        <a:defRPr sz="1600" b="1">
          <a:solidFill>
            <a:srgbClr val="365990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gif"/><Relationship Id="rId11" Type="http://schemas.openxmlformats.org/officeDocument/2006/relationships/image" Target="../media/image13.png"/><Relationship Id="rId5" Type="http://schemas.openxmlformats.org/officeDocument/2006/relationships/image" Target="../media/image7.gif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 sz="quarter"/>
          </p:nvPr>
        </p:nvSpPr>
        <p:spPr>
          <a:xfrm>
            <a:off x="323529" y="3140968"/>
            <a:ext cx="6120680" cy="924548"/>
          </a:xfrm>
        </p:spPr>
        <p:txBody>
          <a:bodyPr/>
          <a:lstStyle/>
          <a:p>
            <a:pPr algn="ctr"/>
            <a:r>
              <a:rPr lang="en-US" dirty="0" smtClean="0"/>
              <a:t>PPH at the Israel Patent Office</a:t>
            </a:r>
            <a:endParaRPr lang="he-IL" dirty="0"/>
          </a:p>
        </p:txBody>
      </p:sp>
      <p:sp>
        <p:nvSpPr>
          <p:cNvPr id="5" name="Subtitle 4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 smtClean="0"/>
              <a:t>November 26</a:t>
            </a:r>
            <a:r>
              <a:rPr lang="en-US" baseline="30000" dirty="0" smtClean="0"/>
              <a:t>th</a:t>
            </a:r>
            <a:r>
              <a:rPr lang="en-US" dirty="0" smtClean="0"/>
              <a:t>, 2014</a:t>
            </a:r>
            <a:endParaRPr lang="he-IL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000" dirty="0" smtClean="0"/>
              <a:t>Gershon Jochnowitz, Patent Examiner, ILPO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381194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75656" y="-6050"/>
            <a:ext cx="5112469" cy="647100"/>
          </a:xfrm>
        </p:spPr>
        <p:txBody>
          <a:bodyPr/>
          <a:lstStyle/>
          <a:p>
            <a:pPr rtl="0"/>
            <a:r>
              <a:rPr lang="en-US" cap="all" dirty="0"/>
              <a:t>Common PPH Request </a:t>
            </a:r>
            <a:r>
              <a:rPr lang="en-US" cap="all" dirty="0" smtClean="0"/>
              <a:t>Form 01/2015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32AB7B-55A2-4A7C-AE59-2743C6F9B4AA}" type="slidenum">
              <a:rPr lang="he-IL" smtClean="0"/>
              <a:pPr>
                <a:defRPr/>
              </a:pPr>
              <a:t>10</a:t>
            </a:fld>
            <a:r>
              <a:rPr lang="he-IL" smtClean="0"/>
              <a:t> </a:t>
            </a:r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9784" y="1196752"/>
            <a:ext cx="6381750" cy="248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677" y="4293096"/>
            <a:ext cx="633412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486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75656" y="-6050"/>
            <a:ext cx="5112469" cy="647100"/>
          </a:xfrm>
        </p:spPr>
        <p:txBody>
          <a:bodyPr/>
          <a:lstStyle/>
          <a:p>
            <a:pPr rtl="0"/>
            <a:r>
              <a:rPr lang="en-US" dirty="0" smtClean="0"/>
              <a:t>PPH Applications by classification - 2014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32AB7B-55A2-4A7C-AE59-2743C6F9B4AA}" type="slidenum">
              <a:rPr lang="he-IL" smtClean="0"/>
              <a:pPr>
                <a:defRPr/>
              </a:pPr>
              <a:t>11</a:t>
            </a:fld>
            <a:r>
              <a:rPr lang="he-IL" smtClean="0"/>
              <a:t> </a:t>
            </a:r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Israel Patent Office</a:t>
            </a:r>
            <a:endParaRPr lang="en-US" dirty="0"/>
          </a:p>
        </p:txBody>
      </p:sp>
      <p:graphicFrame>
        <p:nvGraphicFramePr>
          <p:cNvPr id="8" name="תרשים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2993747"/>
              </p:ext>
            </p:extLst>
          </p:nvPr>
        </p:nvGraphicFramePr>
        <p:xfrm>
          <a:off x="2339752" y="1340768"/>
          <a:ext cx="6156683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5536" y="4350003"/>
            <a:ext cx="5472608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 Human Necessities</a:t>
            </a: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B Performing Operations ;Transporting</a:t>
            </a: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C Chemistry ;Metallurgy</a:t>
            </a: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D Textiles ;Paper</a:t>
            </a: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E Fixed Constructions</a:t>
            </a: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F Mechanical Engineering ;Lighting ;Heating ;Weapons ;Blasting</a:t>
            </a: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G Physics</a:t>
            </a: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H Electricity</a:t>
            </a:r>
          </a:p>
          <a:p>
            <a:endParaRPr lang="he-IL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05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75656" y="-6050"/>
            <a:ext cx="5112469" cy="647100"/>
          </a:xfrm>
        </p:spPr>
        <p:txBody>
          <a:bodyPr/>
          <a:lstStyle/>
          <a:p>
            <a:pPr rtl="0"/>
            <a:r>
              <a:rPr lang="he-IL" dirty="0"/>
              <a:t>2014 </a:t>
            </a:r>
            <a:r>
              <a:rPr lang="en-US" dirty="0" smtClean="0"/>
              <a:t> Applications by type of PPH Arrangement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32AB7B-55A2-4A7C-AE59-2743C6F9B4AA}" type="slidenum">
              <a:rPr lang="he-IL" smtClean="0"/>
              <a:pPr>
                <a:defRPr/>
              </a:pPr>
              <a:t>12</a:t>
            </a:fld>
            <a:r>
              <a:rPr lang="he-IL" smtClean="0"/>
              <a:t> </a:t>
            </a:r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  <p:graphicFrame>
        <p:nvGraphicFramePr>
          <p:cNvPr id="8" name="מציין מיקום תוכן 7"/>
          <p:cNvGraphicFramePr>
            <a:graphicFrameLocks noGrp="1"/>
          </p:cNvGraphicFramePr>
          <p:nvPr>
            <p:ph idx="1"/>
          </p:nvPr>
        </p:nvGraphicFramePr>
        <p:xfrm>
          <a:off x="395288" y="1484313"/>
          <a:ext cx="8353425" cy="4646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5412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75656" y="-6050"/>
            <a:ext cx="5112469" cy="647100"/>
          </a:xfrm>
        </p:spPr>
        <p:txBody>
          <a:bodyPr/>
          <a:lstStyle/>
          <a:p>
            <a:pPr rtl="0"/>
            <a:r>
              <a:rPr lang="en-US" dirty="0" smtClean="0"/>
              <a:t>2014 Applications by Country Of First Examination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32AB7B-55A2-4A7C-AE59-2743C6F9B4AA}" type="slidenum">
              <a:rPr lang="he-IL" smtClean="0"/>
              <a:pPr>
                <a:defRPr/>
              </a:pPr>
              <a:t>13</a:t>
            </a:fld>
            <a:r>
              <a:rPr lang="he-IL" smtClean="0"/>
              <a:t> </a:t>
            </a:r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84784"/>
            <a:ext cx="7992888" cy="464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426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32AB7B-55A2-4A7C-AE59-2743C6F9B4AA}" type="slidenum">
              <a:rPr lang="he-IL" smtClean="0"/>
              <a:pPr>
                <a:defRPr/>
              </a:pPr>
              <a:t>14</a:t>
            </a:fld>
            <a:r>
              <a:rPr lang="he-IL" smtClean="0"/>
              <a:t> </a:t>
            </a:r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PPH Requests by the Agent</a:t>
            </a:r>
            <a:endParaRPr lang="he-IL" dirty="0"/>
          </a:p>
        </p:txBody>
      </p:sp>
      <p:graphicFrame>
        <p:nvGraphicFramePr>
          <p:cNvPr id="8" name="מציין מיקום תוכן 7"/>
          <p:cNvGraphicFramePr>
            <a:graphicFrameLocks noGrp="1"/>
          </p:cNvGraphicFramePr>
          <p:nvPr>
            <p:ph idx="1"/>
          </p:nvPr>
        </p:nvGraphicFramePr>
        <p:xfrm>
          <a:off x="395288" y="1484313"/>
          <a:ext cx="8353425" cy="4646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6975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by year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32AB7B-55A2-4A7C-AE59-2743C6F9B4AA}" type="slidenum">
              <a:rPr lang="he-IL" smtClean="0"/>
              <a:pPr>
                <a:defRPr/>
              </a:pPr>
              <a:t>15</a:t>
            </a:fld>
            <a:r>
              <a:rPr lang="he-IL" smtClean="0"/>
              <a:t> </a:t>
            </a:r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  <p:graphicFrame>
        <p:nvGraphicFramePr>
          <p:cNvPr id="7" name="תרשים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5778649"/>
              </p:ext>
            </p:extLst>
          </p:nvPr>
        </p:nvGraphicFramePr>
        <p:xfrm>
          <a:off x="395536" y="1700808"/>
          <a:ext cx="8352928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9235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75656" y="-6050"/>
            <a:ext cx="5112469" cy="647100"/>
          </a:xfrm>
        </p:spPr>
        <p:txBody>
          <a:bodyPr/>
          <a:lstStyle/>
          <a:p>
            <a:pPr rtl="0"/>
            <a:r>
              <a:rPr lang="en-US" dirty="0" smtClean="0"/>
              <a:t>Use of ILPO work products by other Patent Offices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>
              <a:defRPr/>
            </a:pPr>
            <a:fld id="{6632AB7B-55A2-4A7C-AE59-2743C6F9B4AA}" type="slidenum">
              <a:rPr lang="he-IL" smtClean="0"/>
              <a:pPr algn="l" rtl="0">
                <a:defRPr/>
              </a:pPr>
              <a:t>16</a:t>
            </a:fld>
            <a:r>
              <a:rPr lang="he-IL" smtClean="0"/>
              <a:t> </a:t>
            </a:r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rtl="0">
              <a:defRPr/>
            </a:pPr>
            <a:r>
              <a:rPr lang="fr-FR" smtClean="0"/>
              <a:t>Israel Patent Office</a:t>
            </a:r>
            <a:endParaRPr lang="en-US"/>
          </a:p>
        </p:txBody>
      </p:sp>
      <p:graphicFrame>
        <p:nvGraphicFramePr>
          <p:cNvPr id="8" name="טבלה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941357"/>
              </p:ext>
            </p:extLst>
          </p:nvPr>
        </p:nvGraphicFramePr>
        <p:xfrm>
          <a:off x="827580" y="1844824"/>
          <a:ext cx="6984780" cy="7416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64130"/>
                <a:gridCol w="1164130"/>
                <a:gridCol w="1164130"/>
                <a:gridCol w="1164130"/>
                <a:gridCol w="1164130"/>
                <a:gridCol w="1164130"/>
              </a:tblGrid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Total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Russia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Australia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Canada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U.S.A.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Office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/>
                        <a:t>10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/>
                        <a:t>2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/>
                        <a:t>2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/>
                        <a:t>4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/>
                        <a:t>2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/>
                        <a:t>Number</a:t>
                      </a:r>
                      <a:endParaRPr lang="he-IL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טבלה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5074610"/>
              </p:ext>
            </p:extLst>
          </p:nvPr>
        </p:nvGraphicFramePr>
        <p:xfrm>
          <a:off x="827584" y="4271496"/>
          <a:ext cx="6096000" cy="7416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Total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Israel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Japan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U.S.A.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Office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/>
                        <a:t>21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/>
                        <a:t>3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/>
                        <a:t>3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/>
                        <a:t>15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/>
                        <a:t>Number</a:t>
                      </a:r>
                      <a:endParaRPr lang="he-IL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547664" y="1268760"/>
            <a:ext cx="59766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Number of PPH requests (using ILPO products)</a:t>
            </a:r>
            <a:endParaRPr lang="he-IL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28967" y="3738370"/>
            <a:ext cx="59766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Number of PPH requests (using ILPO-PCT products)</a:t>
            </a:r>
            <a:endParaRPr lang="he-IL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27584" y="2640983"/>
            <a:ext cx="59766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* As of June 2014</a:t>
            </a:r>
            <a:endParaRPr lang="he-IL" dirty="0">
              <a:solidFill>
                <a:schemeClr val="bg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27584" y="5044449"/>
            <a:ext cx="59766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* As of June 2014</a:t>
            </a:r>
            <a:endParaRPr lang="he-IL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27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ILPO PPH Status Report</a:t>
            </a:r>
            <a:endParaRPr lang="he-IL" dirty="0"/>
          </a:p>
        </p:txBody>
      </p:sp>
      <p:graphicFrame>
        <p:nvGraphicFramePr>
          <p:cNvPr id="6" name="מציין מיקום תוכן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1269974"/>
              </p:ext>
            </p:extLst>
          </p:nvPr>
        </p:nvGraphicFramePr>
        <p:xfrm>
          <a:off x="539553" y="1484783"/>
          <a:ext cx="8352927" cy="4027524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670350"/>
                <a:gridCol w="1670350"/>
                <a:gridCol w="1670350"/>
                <a:gridCol w="1670350"/>
                <a:gridCol w="1671527"/>
              </a:tblGrid>
              <a:tr h="1800201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</a:rPr>
                        <a:t>Average no. of Office Actions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</a:rPr>
                        <a:t>Average Pendency from PPH Request to Final Decision (months)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</a:rPr>
                        <a:t>Average Pendency from PPH Request to First Office Action (months)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</a:rPr>
                        <a:t>First Action Allowance Rate (%)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</a:rPr>
                        <a:t>Route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786942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 smtClean="0">
                          <a:solidFill>
                            <a:schemeClr val="bg2"/>
                          </a:solidFill>
                          <a:effectLst/>
                        </a:rPr>
                        <a:t>0.7</a:t>
                      </a:r>
                      <a:endParaRPr lang="en-US" sz="20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3.8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 smtClean="0">
                          <a:effectLst/>
                        </a:rPr>
                        <a:t>2.0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 smtClean="0">
                          <a:effectLst/>
                        </a:rPr>
                        <a:t>53.5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</a:rPr>
                        <a:t>PPH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786942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 smtClean="0">
                          <a:solidFill>
                            <a:schemeClr val="bg2"/>
                          </a:solidFill>
                          <a:effectLst/>
                        </a:rPr>
                        <a:t>0.8</a:t>
                      </a:r>
                      <a:endParaRPr lang="en-US" sz="20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3.3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 smtClean="0">
                          <a:effectLst/>
                        </a:rPr>
                        <a:t>1.3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 smtClean="0">
                          <a:effectLst/>
                        </a:rPr>
                        <a:t>57.1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</a:rPr>
                        <a:t>PCT-PPH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32AB7B-55A2-4A7C-AE59-2743C6F9B4AA}" type="slidenum">
              <a:rPr lang="he-IL" smtClean="0"/>
              <a:pPr>
                <a:defRPr/>
              </a:pPr>
              <a:t>17</a:t>
            </a:fld>
            <a:r>
              <a:rPr lang="he-IL" smtClean="0"/>
              <a:t> </a:t>
            </a:r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866900" y="29400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he-IL" altLang="he-IL" smtClean="0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5949280"/>
            <a:ext cx="849694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* Almost no rejections during 2014</a:t>
            </a:r>
            <a:endParaRPr lang="he-IL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65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259632" y="58803"/>
            <a:ext cx="5328493" cy="647100"/>
          </a:xfrm>
        </p:spPr>
        <p:txBody>
          <a:bodyPr/>
          <a:lstStyle/>
          <a:p>
            <a:pPr rtl="0"/>
            <a:r>
              <a:rPr lang="en-US" dirty="0" smtClean="0"/>
              <a:t>Possible Effects of </a:t>
            </a:r>
            <a:r>
              <a:rPr lang="en-US" dirty="0"/>
              <a:t>Expedited E</a:t>
            </a:r>
            <a:r>
              <a:rPr lang="en-US" dirty="0" smtClean="0"/>
              <a:t>xaminations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95536" y="1484784"/>
            <a:ext cx="8353425" cy="4646612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u="sng" dirty="0">
                <a:solidFill>
                  <a:srgbClr val="C00000"/>
                </a:solidFill>
                <a:ea typeface="SimSun"/>
              </a:rPr>
              <a:t>Possible Effects on ILPO</a:t>
            </a:r>
          </a:p>
          <a:p>
            <a:pPr lvl="1"/>
            <a:r>
              <a:rPr lang="en-US" dirty="0" smtClean="0"/>
              <a:t>Reduce backlog</a:t>
            </a:r>
          </a:p>
          <a:p>
            <a:pPr lvl="1"/>
            <a:r>
              <a:rPr lang="en-US" dirty="0" smtClean="0"/>
              <a:t>Reduce duplication in search and examination</a:t>
            </a:r>
          </a:p>
          <a:p>
            <a:pPr lvl="1"/>
            <a:r>
              <a:rPr lang="en-US" dirty="0" smtClean="0"/>
              <a:t>Work-product sharing with foreign PTOs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u="sng" dirty="0">
                <a:solidFill>
                  <a:srgbClr val="C00000"/>
                </a:solidFill>
                <a:ea typeface="SimSun"/>
              </a:rPr>
              <a:t>Possible effects on Applicants and Public</a:t>
            </a:r>
          </a:p>
          <a:p>
            <a:pPr lvl="1"/>
            <a:r>
              <a:rPr lang="en-US" dirty="0" smtClean="0"/>
              <a:t>Higher legal and business certainty</a:t>
            </a:r>
          </a:p>
          <a:p>
            <a:pPr lvl="1"/>
            <a:r>
              <a:rPr lang="en-US" dirty="0" smtClean="0"/>
              <a:t>A more user friendly patent system due to the harmonization</a:t>
            </a:r>
          </a:p>
          <a:p>
            <a:pPr lvl="1"/>
            <a:r>
              <a:rPr lang="en-US" dirty="0" smtClean="0"/>
              <a:t>Reduction in costs due to less office actions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32AB7B-55A2-4A7C-AE59-2743C6F9B4AA}" type="slidenum">
              <a:rPr lang="he-IL" smtClean="0"/>
              <a:pPr>
                <a:defRPr/>
              </a:pPr>
              <a:t>18</a:t>
            </a:fld>
            <a:r>
              <a:rPr lang="he-IL" smtClean="0"/>
              <a:t> </a:t>
            </a:r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  <p:pic>
        <p:nvPicPr>
          <p:cNvPr id="14338" name="Picture 2" descr="https://encrypted-tbn1.gstatic.com/images?q=tbn:ANd9GcTVoSJubfjEjU7eo76-XrTQJ2bPDYcA8ixNRqbDGrMseUjbyZ0l4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772816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599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75656" y="117604"/>
            <a:ext cx="5112469" cy="647100"/>
          </a:xfrm>
        </p:spPr>
        <p:txBody>
          <a:bodyPr/>
          <a:lstStyle/>
          <a:p>
            <a:pPr rtl="0"/>
            <a:r>
              <a:rPr lang="en-US" dirty="0" smtClean="0"/>
              <a:t>Modified Examination Routes– “In turn” examination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95536" y="1483652"/>
            <a:ext cx="8353425" cy="4646612"/>
          </a:xfrm>
        </p:spPr>
        <p:txBody>
          <a:bodyPr/>
          <a:lstStyle/>
          <a:p>
            <a:r>
              <a:rPr lang="en-US" u="sng" dirty="0">
                <a:solidFill>
                  <a:srgbClr val="C00000"/>
                </a:solidFill>
                <a:ea typeface="SimSun"/>
              </a:rPr>
              <a:t>“In turn” modified examination routes have been formulated in order to:</a:t>
            </a:r>
          </a:p>
          <a:p>
            <a:pPr lvl="1"/>
            <a:r>
              <a:rPr lang="en-US" sz="1800" dirty="0">
                <a:ea typeface="+mn-ea"/>
              </a:rPr>
              <a:t>Enhance the public’s and the applicant’s legal certainty through harmonization</a:t>
            </a:r>
          </a:p>
          <a:p>
            <a:pPr lvl="1"/>
            <a:r>
              <a:rPr lang="en-US" sz="1800" dirty="0">
                <a:ea typeface="+mn-ea"/>
              </a:rPr>
              <a:t>Reduce the PTO’s work load</a:t>
            </a:r>
          </a:p>
          <a:p>
            <a:r>
              <a:rPr lang="en-US" dirty="0"/>
              <a:t>Includes Article </a:t>
            </a:r>
            <a:r>
              <a:rPr lang="en-US" dirty="0" smtClean="0"/>
              <a:t>17c </a:t>
            </a:r>
            <a:r>
              <a:rPr lang="en-US" dirty="0"/>
              <a:t>and Commissioner Circular M.N </a:t>
            </a:r>
            <a:r>
              <a:rPr lang="en-US" dirty="0" smtClean="0"/>
              <a:t>70</a:t>
            </a:r>
          </a:p>
          <a:p>
            <a:r>
              <a:rPr lang="en-US" dirty="0" smtClean="0"/>
              <a:t>Modified examination and Expedited examination are not dependent and can be used together or separately</a:t>
            </a: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32AB7B-55A2-4A7C-AE59-2743C6F9B4AA}" type="slidenum">
              <a:rPr lang="he-IL" smtClean="0"/>
              <a:pPr>
                <a:defRPr/>
              </a:pPr>
              <a:t>19</a:t>
            </a:fld>
            <a:r>
              <a:rPr lang="he-IL" smtClean="0"/>
              <a:t> </a:t>
            </a:r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65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75656" y="117604"/>
            <a:ext cx="5112469" cy="647100"/>
          </a:xfrm>
        </p:spPr>
        <p:txBody>
          <a:bodyPr/>
          <a:lstStyle/>
          <a:p>
            <a:pPr rtl="0"/>
            <a:r>
              <a:rPr lang="en-US" dirty="0"/>
              <a:t>Expedited Examination R</a:t>
            </a:r>
            <a:r>
              <a:rPr lang="en-US" dirty="0" smtClean="0"/>
              <a:t>outes– out of turn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u="sng" dirty="0">
                <a:solidFill>
                  <a:srgbClr val="C00000"/>
                </a:solidFill>
                <a:ea typeface="SimSun"/>
              </a:rPr>
              <a:t>Out of turn expedited examination routes in accordance to Article 19(a) of the law, have been formulated in order to:</a:t>
            </a:r>
          </a:p>
          <a:p>
            <a:pPr lvl="1"/>
            <a:r>
              <a:rPr lang="en-US" dirty="0"/>
              <a:t>Enhance legal </a:t>
            </a:r>
            <a:r>
              <a:rPr lang="en-US" dirty="0" smtClean="0"/>
              <a:t>certainty </a:t>
            </a:r>
            <a:r>
              <a:rPr lang="en-US" dirty="0"/>
              <a:t>of the public and the applicant by reducing the </a:t>
            </a:r>
            <a:r>
              <a:rPr lang="en-US" dirty="0" smtClean="0"/>
              <a:t>wait time until the first Office Action</a:t>
            </a:r>
          </a:p>
          <a:p>
            <a:pPr lvl="1"/>
            <a:r>
              <a:rPr lang="en-US" dirty="0" smtClean="0"/>
              <a:t>Facilitate prospective enforcement</a:t>
            </a:r>
            <a:endParaRPr lang="en-US" dirty="0"/>
          </a:p>
          <a:p>
            <a:pPr lvl="1"/>
            <a:r>
              <a:rPr lang="en-US" dirty="0" smtClean="0"/>
              <a:t>Promote public interest (relating to the old, promoting </a:t>
            </a:r>
            <a:r>
              <a:rPr lang="en-US" dirty="0" err="1" smtClean="0"/>
              <a:t>CleanTech</a:t>
            </a:r>
            <a:r>
              <a:rPr lang="en-US" dirty="0" smtClean="0"/>
              <a:t>, etc.)</a:t>
            </a:r>
          </a:p>
          <a:p>
            <a:pPr lvl="1"/>
            <a:r>
              <a:rPr lang="en-US" dirty="0" smtClean="0"/>
              <a:t>Share work products, thereby reducing duplications and backlogs</a:t>
            </a:r>
            <a:endParaRPr lang="en-US" dirty="0"/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32AB7B-55A2-4A7C-AE59-2743C6F9B4AA}" type="slidenum">
              <a:rPr lang="he-IL" smtClean="0"/>
              <a:pPr>
                <a:defRPr/>
              </a:pPr>
              <a:t>2</a:t>
            </a:fld>
            <a:r>
              <a:rPr lang="he-IL" smtClean="0"/>
              <a:t> </a:t>
            </a:r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50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3833996"/>
            <a:ext cx="7848872" cy="1656184"/>
          </a:xfrm>
        </p:spPr>
        <p:txBody>
          <a:bodyPr anchor="ctr"/>
          <a:lstStyle/>
          <a:p>
            <a:pPr marL="457200" lvl="1" indent="0" algn="ctr">
              <a:buNone/>
            </a:pPr>
            <a:r>
              <a:rPr lang="en-US" sz="2400" dirty="0" smtClean="0"/>
              <a:t>PPH@justice.gov.il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32AB7B-55A2-4A7C-AE59-2743C6F9B4AA}" type="slidenum">
              <a:rPr lang="he-IL" smtClean="0"/>
              <a:pPr>
                <a:defRPr/>
              </a:pPr>
              <a:t>20</a:t>
            </a:fld>
            <a:r>
              <a:rPr lang="he-IL" smtClean="0"/>
              <a:t>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  <p:pic>
        <p:nvPicPr>
          <p:cNvPr id="16388" name="Picture 4" descr="https://encrypted-tbn0.gstatic.com/images?q=tbn:ANd9GcQldePfKa3fhDsvi8IjkR4Zc4BAkyLOUNWgQe1gcuonSnLlTFoPn1hmkTQ-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844824"/>
            <a:ext cx="2520280" cy="1976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978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184096"/>
            <a:ext cx="5112469" cy="370101"/>
          </a:xfrm>
        </p:spPr>
        <p:txBody>
          <a:bodyPr/>
          <a:lstStyle/>
          <a:p>
            <a:pPr rtl="0"/>
            <a:r>
              <a:rPr lang="en-US" dirty="0" smtClean="0"/>
              <a:t>Expediting routes at the ILPO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32AB7B-55A2-4A7C-AE59-2743C6F9B4AA}" type="slidenum">
              <a:rPr lang="he-IL" smtClean="0"/>
              <a:pPr>
                <a:defRPr/>
              </a:pPr>
              <a:t>3</a:t>
            </a:fld>
            <a:r>
              <a:rPr lang="he-IL" smtClean="0"/>
              <a:t>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4939187"/>
              </p:ext>
            </p:extLst>
          </p:nvPr>
        </p:nvGraphicFramePr>
        <p:xfrm>
          <a:off x="395536" y="1196753"/>
          <a:ext cx="8297313" cy="4608513"/>
        </p:xfrm>
        <a:graphic>
          <a:graphicData uri="http://schemas.openxmlformats.org/drawingml/2006/table">
            <a:tbl>
              <a:tblPr rtl="1" firstRow="1" bandRow="1"/>
              <a:tblGrid>
                <a:gridCol w="1217861"/>
                <a:gridCol w="3340541"/>
                <a:gridCol w="1157980"/>
                <a:gridCol w="2580931"/>
              </a:tblGrid>
              <a:tr h="677716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 rtl="0"/>
                      <a:r>
                        <a:rPr lang="en-US" sz="1200" b="1" dirty="0" smtClean="0"/>
                        <a:t>Affidavit</a:t>
                      </a:r>
                      <a:endParaRPr lang="he-IL" sz="1200" b="1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 rtl="0"/>
                      <a:r>
                        <a:rPr lang="en-US" sz="1200" b="1" dirty="0" smtClean="0"/>
                        <a:t>Indication of patentability in</a:t>
                      </a:r>
                      <a:r>
                        <a:rPr lang="en-US" sz="1200" b="1" baseline="0" dirty="0" smtClean="0"/>
                        <a:t> a </a:t>
                      </a:r>
                      <a:r>
                        <a:rPr lang="en-US" sz="1200" b="1" dirty="0" smtClean="0"/>
                        <a:t>corresponding</a:t>
                      </a:r>
                      <a:r>
                        <a:rPr lang="en-US" sz="1200" b="1" baseline="0" dirty="0" smtClean="0"/>
                        <a:t> application</a:t>
                      </a:r>
                      <a:endParaRPr lang="he-IL" sz="1200" b="1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Fee</a:t>
                      </a:r>
                      <a:endParaRPr lang="he-IL" sz="1200" b="1" dirty="0" smtClean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l" rtl="0"/>
                      <a:endParaRPr lang="he-IL" sz="1200" b="1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15073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0"/>
                      <a:r>
                        <a:rPr lang="en-US" sz="12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form</a:t>
                      </a:r>
                      <a:endParaRPr lang="he-IL" sz="12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200" b="1" kern="12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endParaRPr lang="he-IL" sz="1200" b="1" kern="1200" dirty="0">
                        <a:solidFill>
                          <a:schemeClr val="tx1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200" b="1" kern="12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he-IL" sz="1200" b="1" kern="1200" dirty="0">
                        <a:solidFill>
                          <a:schemeClr val="tx1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rtl="0"/>
                      <a:r>
                        <a:rPr lang="en-US" sz="12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PPH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515073"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+</a:t>
                      </a:r>
                      <a:endParaRPr lang="he-IL" sz="12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kern="12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he-IL" sz="1200" b="1" kern="1200" dirty="0">
                        <a:solidFill>
                          <a:schemeClr val="tx1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kern="12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he-IL" sz="1200" b="1" kern="1200" dirty="0">
                        <a:solidFill>
                          <a:schemeClr val="tx1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2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Age/Medical condition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515073"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+</a:t>
                      </a:r>
                      <a:endParaRPr lang="he-IL" sz="12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kern="12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he-IL" sz="1200" b="1" kern="1200" dirty="0">
                        <a:solidFill>
                          <a:schemeClr val="tx1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kern="12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endParaRPr lang="he-IL" sz="1200" b="1" kern="1200" dirty="0">
                        <a:solidFill>
                          <a:schemeClr val="tx1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2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Public benefit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515073"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+</a:t>
                      </a:r>
                      <a:endParaRPr lang="he-IL" sz="12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kern="12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he-IL" sz="1200" b="1" kern="1200" dirty="0">
                        <a:solidFill>
                          <a:schemeClr val="tx1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kern="12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endParaRPr lang="he-IL" sz="1200" b="1" kern="1200" dirty="0">
                        <a:solidFill>
                          <a:schemeClr val="tx1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2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Third party R&amp;D delay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677716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0"/>
                      <a:r>
                        <a:rPr lang="en-US" sz="12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+</a:t>
                      </a:r>
                      <a:endParaRPr lang="he-IL" sz="12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0"/>
                      <a:r>
                        <a:rPr lang="en-US" sz="12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-</a:t>
                      </a:r>
                      <a:endParaRPr lang="he-IL" sz="12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0"/>
                      <a:r>
                        <a:rPr lang="en-US" sz="1200" b="1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+</a:t>
                      </a:r>
                      <a:endParaRPr lang="he-IL" sz="12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rtl="0"/>
                      <a:r>
                        <a:rPr lang="en-US" sz="12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IL Priority Claim</a:t>
                      </a:r>
                      <a:r>
                        <a:rPr lang="he-IL" sz="12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="1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(Commissioner’s Notice 28/11/2010)</a:t>
                      </a:r>
                      <a:br>
                        <a:rPr lang="en-US" sz="1200" b="1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</a:br>
                      <a:r>
                        <a:rPr lang="en-US" sz="1200" b="1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* Office action available in English </a:t>
                      </a:r>
                      <a:endParaRPr lang="he-IL" sz="1200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515073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0"/>
                      <a:r>
                        <a:rPr lang="en-US" sz="12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-</a:t>
                      </a:r>
                      <a:endParaRPr lang="he-IL" sz="12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0"/>
                      <a:r>
                        <a:rPr lang="en-US" sz="12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-</a:t>
                      </a:r>
                      <a:endParaRPr lang="he-IL" sz="12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0"/>
                      <a:r>
                        <a:rPr lang="en-US" sz="12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-</a:t>
                      </a:r>
                      <a:endParaRPr lang="he-IL" sz="12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rtl="0"/>
                      <a:r>
                        <a:rPr lang="en-US" sz="12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Green Invention</a:t>
                      </a:r>
                      <a:endParaRPr lang="he-IL" sz="1200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677716"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+</a:t>
                      </a:r>
                      <a:endParaRPr lang="he-IL" sz="12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-</a:t>
                      </a:r>
                      <a:endParaRPr lang="he-IL" sz="12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+</a:t>
                      </a:r>
                      <a:endParaRPr lang="he-IL" sz="12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2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Suspected infringement</a:t>
                      </a:r>
                      <a:endParaRPr lang="he-IL" sz="1200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5536" y="6205954"/>
            <a:ext cx="828092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ysClr val="windowText" lastClr="000000"/>
                </a:solidFill>
              </a:rPr>
              <a:t>* The applicant is not required to be an Israeli citizen</a:t>
            </a:r>
            <a:endParaRPr lang="he-IL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83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PPH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>
                <a:solidFill>
                  <a:srgbClr val="C00000"/>
                </a:solidFill>
              </a:rPr>
              <a:t>PPH</a:t>
            </a:r>
            <a:r>
              <a:rPr lang="en-US" sz="2000" dirty="0" smtClean="0"/>
              <a:t>: Relies on work products done by a national authority.</a:t>
            </a:r>
          </a:p>
          <a:p>
            <a:r>
              <a:rPr lang="en-US" sz="2000" dirty="0" smtClean="0">
                <a:solidFill>
                  <a:srgbClr val="C00000"/>
                </a:solidFill>
              </a:rPr>
              <a:t>PCT-PPH</a:t>
            </a:r>
            <a:r>
              <a:rPr lang="en-US" sz="2000" dirty="0" smtClean="0"/>
              <a:t>: </a:t>
            </a:r>
            <a:r>
              <a:rPr lang="en-US" sz="2000" dirty="0"/>
              <a:t>Relies on work products done by </a:t>
            </a:r>
            <a:r>
              <a:rPr lang="en-US" sz="2000" dirty="0" smtClean="0"/>
              <a:t>an International authority.</a:t>
            </a:r>
          </a:p>
          <a:p>
            <a:r>
              <a:rPr lang="en-US" sz="2000" dirty="0" smtClean="0">
                <a:solidFill>
                  <a:srgbClr val="C00000"/>
                </a:solidFill>
              </a:rPr>
              <a:t>MOTTAINAI</a:t>
            </a:r>
            <a:r>
              <a:rPr lang="en-US" sz="2000" dirty="0" smtClean="0"/>
              <a:t> (PPH/PCT-PPH): Doesn’t require that the priority application be applied at the OEE.</a:t>
            </a:r>
          </a:p>
          <a:p>
            <a:r>
              <a:rPr lang="en-US" sz="2000" dirty="0" smtClean="0">
                <a:solidFill>
                  <a:srgbClr val="C00000"/>
                </a:solidFill>
              </a:rPr>
              <a:t>GPPH</a:t>
            </a:r>
            <a:r>
              <a:rPr lang="en-US" sz="2000" dirty="0" smtClean="0"/>
              <a:t>: A pool of authorities that apply PPH and PCT-PPH (MOTTAINAI) between them. The GPPH uses a single set of requirements and its aim is to simplify and improve the existing PPH arrangements therefore making the PPH more accessible to the applicants.</a:t>
            </a:r>
            <a:endParaRPr lang="he-IL" sz="20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32AB7B-55A2-4A7C-AE59-2743C6F9B4AA}" type="slidenum">
              <a:rPr lang="he-IL" smtClean="0"/>
              <a:pPr>
                <a:defRPr/>
              </a:pPr>
              <a:t>4</a:t>
            </a:fld>
            <a:r>
              <a:rPr lang="he-IL" smtClean="0"/>
              <a:t> </a:t>
            </a:r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7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PPH Requirements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u="sng" dirty="0" smtClean="0">
                <a:solidFill>
                  <a:srgbClr val="C00000"/>
                </a:solidFill>
                <a:ea typeface="SimSun"/>
              </a:rPr>
              <a:t>Eligibility Requirements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n-US" sz="1600" dirty="0">
              <a:latin typeface="Calibri"/>
              <a:ea typeface="SimSu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en-US" dirty="0" smtClean="0">
                <a:ea typeface="SimSun"/>
              </a:rPr>
              <a:t>The </a:t>
            </a:r>
            <a:r>
              <a:rPr lang="en-US" dirty="0">
                <a:ea typeface="SimSun"/>
              </a:rPr>
              <a:t>applications before the Office of Earlier Examination (OEE) and the Office of Later Examination (OLE) have the same earliest date (which may be the priority date or the filing date). </a:t>
            </a:r>
            <a:endParaRPr lang="en-US" dirty="0">
              <a:latin typeface="Calibri"/>
              <a:ea typeface="SimSu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n-US" dirty="0">
              <a:latin typeface="Calibri"/>
              <a:ea typeface="SimSu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en-US" dirty="0">
                <a:ea typeface="SimSun"/>
              </a:rPr>
              <a:t>The OEE has found at least one claim to be allowable. </a:t>
            </a:r>
            <a:endParaRPr lang="en-US" dirty="0" smtClean="0">
              <a:ea typeface="SimSu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dirty="0">
                <a:ea typeface="SimSun"/>
              </a:rPr>
              <a:t> </a:t>
            </a:r>
            <a:endParaRPr lang="en-US" dirty="0">
              <a:latin typeface="Calibri"/>
              <a:ea typeface="SimSu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en-US" dirty="0">
                <a:ea typeface="SimSun"/>
              </a:rPr>
              <a:t>All claims presented for examination under the </a:t>
            </a:r>
            <a:r>
              <a:rPr lang="en-US" dirty="0" smtClean="0">
                <a:ea typeface="SimSun"/>
              </a:rPr>
              <a:t>PPH </a:t>
            </a:r>
            <a:r>
              <a:rPr lang="en-US" dirty="0">
                <a:ea typeface="SimSun"/>
              </a:rPr>
              <a:t>pilot must sufficiently correspond to one or more of the claims found allowable by the </a:t>
            </a:r>
            <a:r>
              <a:rPr lang="en-US" dirty="0" smtClean="0">
                <a:ea typeface="SimSun"/>
              </a:rPr>
              <a:t>OEE</a:t>
            </a:r>
            <a:endParaRPr lang="en-US" dirty="0">
              <a:latin typeface="Calibri"/>
              <a:ea typeface="SimSu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dirty="0">
                <a:ea typeface="SimSun"/>
              </a:rPr>
              <a:t> </a:t>
            </a:r>
            <a:endParaRPr lang="en-US" dirty="0">
              <a:latin typeface="Calibri"/>
              <a:ea typeface="SimSu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en-US" dirty="0">
                <a:ea typeface="SimSun"/>
              </a:rPr>
              <a:t>The OLE has not begun </a:t>
            </a:r>
            <a:r>
              <a:rPr lang="en-US" dirty="0">
                <a:ea typeface="Malgun Gothic"/>
              </a:rPr>
              <a:t>substantive </a:t>
            </a:r>
            <a:r>
              <a:rPr lang="en-US" dirty="0">
                <a:ea typeface="SimSun"/>
              </a:rPr>
              <a:t>examination of the application. </a:t>
            </a:r>
            <a:endParaRPr lang="en-US" kern="50" dirty="0">
              <a:latin typeface="Times New Roman"/>
              <a:ea typeface="Arial Unicode MS"/>
              <a:cs typeface="Mangal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32AB7B-55A2-4A7C-AE59-2743C6F9B4AA}" type="slidenum">
              <a:rPr lang="he-IL" smtClean="0"/>
              <a:pPr>
                <a:defRPr/>
              </a:pPr>
              <a:t>5</a:t>
            </a:fld>
            <a:r>
              <a:rPr lang="he-IL" smtClean="0"/>
              <a:t> </a:t>
            </a:r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86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PPH Requirements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u="sng" dirty="0">
                <a:solidFill>
                  <a:srgbClr val="C00000"/>
                </a:solidFill>
                <a:ea typeface="SimSun"/>
              </a:rPr>
              <a:t>Supporting documentation required for </a:t>
            </a:r>
            <a:r>
              <a:rPr lang="en-US" u="sng" dirty="0" smtClean="0">
                <a:solidFill>
                  <a:srgbClr val="C00000"/>
                </a:solidFill>
                <a:ea typeface="SimSun"/>
              </a:rPr>
              <a:t>PPH request:</a:t>
            </a:r>
            <a:endParaRPr lang="en-US" dirty="0" smtClean="0">
              <a:solidFill>
                <a:srgbClr val="C00000"/>
              </a:solidFill>
              <a:latin typeface="Calibri"/>
              <a:ea typeface="SimSu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en-US" sz="1600" dirty="0" smtClean="0">
                <a:ea typeface="SimSun"/>
              </a:rPr>
              <a:t>A </a:t>
            </a:r>
            <a:r>
              <a:rPr lang="en-US" sz="1600" dirty="0">
                <a:ea typeface="SimSun"/>
              </a:rPr>
              <a:t>completed </a:t>
            </a:r>
            <a:r>
              <a:rPr lang="en-US" sz="1600" dirty="0" smtClean="0">
                <a:ea typeface="SimSun"/>
              </a:rPr>
              <a:t>PPH </a:t>
            </a:r>
            <a:r>
              <a:rPr lang="en-US" sz="1600" dirty="0">
                <a:ea typeface="SimSun"/>
              </a:rPr>
              <a:t>request form; </a:t>
            </a:r>
            <a:endParaRPr lang="en-US" sz="1600" dirty="0">
              <a:latin typeface="Calibri"/>
              <a:ea typeface="SimSu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en-US" sz="1600" dirty="0">
                <a:ea typeface="SimSun"/>
              </a:rPr>
              <a:t>A copy of the work product(s) which are relevant to the </a:t>
            </a:r>
            <a:r>
              <a:rPr lang="en-US" sz="1600" dirty="0" err="1" smtClean="0">
                <a:ea typeface="SimSun"/>
              </a:rPr>
              <a:t>allowability</a:t>
            </a:r>
            <a:r>
              <a:rPr lang="en-US" sz="1600" dirty="0" smtClean="0">
                <a:ea typeface="SimSun"/>
              </a:rPr>
              <a:t> </a:t>
            </a:r>
            <a:r>
              <a:rPr lang="en-US" sz="1600" dirty="0">
                <a:ea typeface="SimSun"/>
              </a:rPr>
              <a:t>of the claims of the corresponding OEE application, if not available via Dossier Access Systems; and</a:t>
            </a:r>
            <a:endParaRPr lang="en-US" sz="1600" dirty="0">
              <a:latin typeface="Calibri"/>
              <a:ea typeface="SimSu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en-US" sz="1600" dirty="0">
                <a:ea typeface="SimSun"/>
              </a:rPr>
              <a:t>A copy of the claims found to be allowable by the OEE, if not available via Dossier Access Systems.</a:t>
            </a:r>
            <a:endParaRPr lang="en-US" sz="1600" dirty="0">
              <a:latin typeface="Calibri"/>
              <a:ea typeface="SimSu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>
                <a:ea typeface="Malgun Gothic"/>
              </a:rPr>
              <a:t> </a:t>
            </a:r>
            <a:endParaRPr lang="en-US" sz="1600" dirty="0">
              <a:latin typeface="Calibri"/>
              <a:ea typeface="SimSu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u="sng" dirty="0" smtClean="0">
                <a:solidFill>
                  <a:srgbClr val="C00000"/>
                </a:solidFill>
                <a:ea typeface="SimSun"/>
              </a:rPr>
              <a:t>Offices </a:t>
            </a:r>
            <a:r>
              <a:rPr lang="en-US" u="sng" dirty="0">
                <a:solidFill>
                  <a:srgbClr val="C00000"/>
                </a:solidFill>
                <a:ea typeface="SimSun"/>
              </a:rPr>
              <a:t>may also require the applicant to provide the following documentation</a:t>
            </a:r>
            <a:r>
              <a:rPr lang="en-US" dirty="0" smtClean="0">
                <a:solidFill>
                  <a:srgbClr val="C00000"/>
                </a:solidFill>
                <a:ea typeface="SimSun"/>
              </a:rPr>
              <a:t>:</a:t>
            </a:r>
            <a:endParaRPr lang="en-US" dirty="0">
              <a:solidFill>
                <a:srgbClr val="C00000"/>
              </a:solidFill>
              <a:latin typeface="Calibri"/>
              <a:ea typeface="SimSu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1600" dirty="0">
                <a:ea typeface="SimSun"/>
              </a:rPr>
              <a:t>Copies of citations raised against the OEE application which are not available to the OLE via their regular databases or search files;</a:t>
            </a:r>
            <a:endParaRPr lang="en-US" sz="1600" dirty="0">
              <a:latin typeface="Calibri"/>
              <a:ea typeface="SimSu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1600" dirty="0">
                <a:ea typeface="SimSun"/>
              </a:rPr>
              <a:t>Translations of any of the </a:t>
            </a:r>
            <a:r>
              <a:rPr lang="en-US" sz="1600" dirty="0" smtClean="0">
                <a:ea typeface="SimSun"/>
              </a:rPr>
              <a:t>documents, and</a:t>
            </a:r>
            <a:endParaRPr lang="en-US" sz="1600" dirty="0">
              <a:latin typeface="Calibri"/>
              <a:ea typeface="SimSu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1600" dirty="0">
                <a:ea typeface="SimSun"/>
              </a:rPr>
              <a:t>A claim correspondence table that shows the relationship between the claims of the OLE application and those of the OEE application that were considered allowable.</a:t>
            </a:r>
            <a:endParaRPr lang="en-US" sz="1600" dirty="0">
              <a:latin typeface="Calibri"/>
              <a:ea typeface="SimSun"/>
            </a:endParaRPr>
          </a:p>
          <a:p>
            <a:endParaRPr lang="he-IL" sz="16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32AB7B-55A2-4A7C-AE59-2743C6F9B4AA}" type="slidenum">
              <a:rPr lang="he-IL" smtClean="0"/>
              <a:pPr>
                <a:defRPr/>
              </a:pPr>
              <a:t>6</a:t>
            </a:fld>
            <a:r>
              <a:rPr lang="he-IL" smtClean="0"/>
              <a:t> </a:t>
            </a:r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97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75656" y="45596"/>
            <a:ext cx="5112469" cy="647100"/>
          </a:xfrm>
        </p:spPr>
        <p:txBody>
          <a:bodyPr/>
          <a:lstStyle/>
          <a:p>
            <a:pPr rtl="0"/>
            <a:r>
              <a:rPr lang="en-US" dirty="0" smtClean="0"/>
              <a:t>About the </a:t>
            </a:r>
            <a:r>
              <a:rPr lang="en-US" dirty="0"/>
              <a:t>f</a:t>
            </a:r>
            <a:r>
              <a:rPr lang="en-US" dirty="0" smtClean="0"/>
              <a:t>ormal examination in the PPH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95536" y="1268760"/>
            <a:ext cx="8353425" cy="5328592"/>
          </a:xfrm>
        </p:spPr>
        <p:txBody>
          <a:bodyPr/>
          <a:lstStyle/>
          <a:p>
            <a:r>
              <a:rPr lang="en-US" dirty="0" smtClean="0"/>
              <a:t>Fast formal examination.</a:t>
            </a:r>
          </a:p>
          <a:p>
            <a:r>
              <a:rPr lang="en-US" dirty="0" smtClean="0"/>
              <a:t>In </a:t>
            </a:r>
            <a:r>
              <a:rPr lang="en-US" dirty="0"/>
              <a:t>order to further expedite the substantial examination, the </a:t>
            </a:r>
            <a:r>
              <a:rPr lang="en-US" dirty="0" smtClean="0"/>
              <a:t>substantive examiner’s contact details are </a:t>
            </a:r>
            <a:r>
              <a:rPr lang="en-US" dirty="0"/>
              <a:t>mentioned in the Office </a:t>
            </a:r>
            <a:r>
              <a:rPr lang="en-US" dirty="0" smtClean="0"/>
              <a:t>Action.</a:t>
            </a:r>
          </a:p>
          <a:p>
            <a:r>
              <a:rPr lang="en-US" dirty="0" smtClean="0"/>
              <a:t>Only one chance to amend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US" dirty="0" smtClean="0"/>
              <a:t>Examination guidelines have been updated and are public online.</a:t>
            </a:r>
            <a:endParaRPr lang="en-US" dirty="0"/>
          </a:p>
          <a:p>
            <a:r>
              <a:rPr lang="en-US" dirty="0"/>
              <a:t>Common Q&amp;A have been updated and are public online.</a:t>
            </a:r>
          </a:p>
          <a:p>
            <a:r>
              <a:rPr lang="en-US" dirty="0" smtClean="0"/>
              <a:t>Adoption of a common GPPH form will take place early 2015.</a:t>
            </a:r>
          </a:p>
          <a:p>
            <a:r>
              <a:rPr lang="en-US" dirty="0" smtClean="0"/>
              <a:t>Plans for raising awareness to the PPH through notifying applicants in “Confirmation </a:t>
            </a:r>
            <a:r>
              <a:rPr lang="en-US" dirty="0"/>
              <a:t>of </a:t>
            </a:r>
            <a:r>
              <a:rPr lang="en-US" dirty="0" smtClean="0"/>
              <a:t>submission notice” and  “Notice before allowance”.</a:t>
            </a:r>
          </a:p>
          <a:p>
            <a:r>
              <a:rPr lang="en-US" dirty="0" smtClean="0"/>
              <a:t>Considering </a:t>
            </a:r>
            <a:r>
              <a:rPr lang="en-US" dirty="0"/>
              <a:t>allowing </a:t>
            </a:r>
            <a:r>
              <a:rPr lang="en-US" dirty="0" smtClean="0"/>
              <a:t>postponing </a:t>
            </a:r>
            <a:r>
              <a:rPr lang="en-US" dirty="0"/>
              <a:t>of </a:t>
            </a:r>
            <a:r>
              <a:rPr lang="en-US" dirty="0" smtClean="0"/>
              <a:t>examination in favor of PPH requests</a:t>
            </a:r>
          </a:p>
          <a:p>
            <a:r>
              <a:rPr lang="en-US" dirty="0" smtClean="0"/>
              <a:t>Redesigned </a:t>
            </a:r>
            <a:r>
              <a:rPr lang="en-US" dirty="0"/>
              <a:t>PPH web page</a:t>
            </a:r>
            <a:r>
              <a:rPr lang="en-US" dirty="0" smtClean="0"/>
              <a:t>.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32AB7B-55A2-4A7C-AE59-2743C6F9B4AA}" type="slidenum">
              <a:rPr lang="he-IL" smtClean="0"/>
              <a:pPr>
                <a:defRPr/>
              </a:pPr>
              <a:t>7</a:t>
            </a:fld>
            <a:r>
              <a:rPr lang="he-IL" smtClean="0"/>
              <a:t> </a:t>
            </a:r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76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256103"/>
            <a:ext cx="5112469" cy="370101"/>
          </a:xfrm>
        </p:spPr>
        <p:txBody>
          <a:bodyPr/>
          <a:lstStyle/>
          <a:p>
            <a:pPr rtl="0"/>
            <a:r>
              <a:rPr lang="en-US" dirty="0" smtClean="0"/>
              <a:t>PPH </a:t>
            </a:r>
            <a:r>
              <a:rPr lang="en-US" dirty="0"/>
              <a:t>arrangements at </a:t>
            </a:r>
            <a:r>
              <a:rPr lang="en-US" dirty="0" smtClean="0"/>
              <a:t>the ILPO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353425" cy="5400600"/>
          </a:xfrm>
        </p:spPr>
        <p:txBody>
          <a:bodyPr/>
          <a:lstStyle/>
          <a:p>
            <a:pPr lvl="1">
              <a:spcBef>
                <a:spcPts val="1200"/>
              </a:spcBef>
            </a:pPr>
            <a:r>
              <a:rPr lang="en-US" sz="1400" dirty="0"/>
              <a:t>GPPH</a:t>
            </a:r>
          </a:p>
          <a:p>
            <a:pPr lvl="1">
              <a:spcBef>
                <a:spcPts val="1200"/>
              </a:spcBef>
            </a:pPr>
            <a:r>
              <a:rPr lang="en-US" sz="1400" dirty="0" smtClean="0"/>
              <a:t>United </a:t>
            </a:r>
            <a:r>
              <a:rPr lang="en-US" sz="1400" dirty="0"/>
              <a:t>States of America (PPH and PCT-PPH</a:t>
            </a:r>
            <a:r>
              <a:rPr lang="en-US" sz="1400" dirty="0" smtClean="0"/>
              <a:t>)  </a:t>
            </a:r>
            <a:endParaRPr lang="en-US" sz="1400" dirty="0"/>
          </a:p>
          <a:p>
            <a:pPr lvl="1">
              <a:spcBef>
                <a:spcPts val="1200"/>
              </a:spcBef>
            </a:pPr>
            <a:r>
              <a:rPr lang="en-US" sz="1400" dirty="0"/>
              <a:t>China (PPH and PCT-PPH)</a:t>
            </a:r>
          </a:p>
          <a:p>
            <a:pPr lvl="1">
              <a:spcBef>
                <a:spcPts val="1200"/>
              </a:spcBef>
            </a:pPr>
            <a:r>
              <a:rPr lang="en-US" sz="1400" dirty="0" smtClean="0"/>
              <a:t>Denmark (PPH and PCT-PPH)</a:t>
            </a:r>
          </a:p>
          <a:p>
            <a:pPr lvl="1">
              <a:spcBef>
                <a:spcPts val="1200"/>
              </a:spcBef>
            </a:pPr>
            <a:r>
              <a:rPr lang="en-US" sz="1400" dirty="0" smtClean="0"/>
              <a:t>Japan (PPH </a:t>
            </a:r>
            <a:r>
              <a:rPr lang="en-US" sz="1400" dirty="0"/>
              <a:t>and PCT-PPH)</a:t>
            </a:r>
            <a:endParaRPr lang="en-US" sz="1400" dirty="0" smtClean="0"/>
          </a:p>
          <a:p>
            <a:pPr lvl="1">
              <a:spcBef>
                <a:spcPts val="1200"/>
              </a:spcBef>
            </a:pPr>
            <a:r>
              <a:rPr lang="en-US" sz="1400" dirty="0"/>
              <a:t>Finland (PPH and </a:t>
            </a:r>
            <a:r>
              <a:rPr lang="en-US" sz="1400" dirty="0" smtClean="0"/>
              <a:t>PCT-PPH)</a:t>
            </a:r>
          </a:p>
          <a:p>
            <a:pPr lvl="1">
              <a:spcBef>
                <a:spcPts val="1200"/>
              </a:spcBef>
            </a:pPr>
            <a:r>
              <a:rPr lang="en-US" sz="1400" dirty="0" smtClean="0"/>
              <a:t>Canada (PPH)</a:t>
            </a:r>
          </a:p>
          <a:p>
            <a:pPr lvl="1">
              <a:spcBef>
                <a:spcPts val="1200"/>
              </a:spcBef>
            </a:pPr>
            <a:r>
              <a:rPr lang="en-US" sz="1400" dirty="0" smtClean="0"/>
              <a:t>South Korea (PPH and PCT-PPH)</a:t>
            </a:r>
          </a:p>
          <a:p>
            <a:pPr lvl="1">
              <a:spcBef>
                <a:spcPts val="1200"/>
              </a:spcBef>
            </a:pPr>
            <a:r>
              <a:rPr lang="en-US" sz="1400" dirty="0"/>
              <a:t>Spain (PPH and PCT-PPH</a:t>
            </a:r>
            <a:r>
              <a:rPr lang="en-US" sz="1400" dirty="0" smtClean="0"/>
              <a:t>)</a:t>
            </a:r>
          </a:p>
          <a:p>
            <a:pPr lvl="1">
              <a:spcBef>
                <a:spcPts val="1200"/>
              </a:spcBef>
            </a:pPr>
            <a:r>
              <a:rPr lang="en-US" sz="1400" dirty="0" smtClean="0"/>
              <a:t>Israel (PCT-PPH)</a:t>
            </a:r>
          </a:p>
          <a:p>
            <a:pPr lvl="1">
              <a:spcBef>
                <a:spcPts val="1200"/>
              </a:spcBef>
            </a:pPr>
            <a:r>
              <a:rPr lang="en-US" sz="1400" dirty="0"/>
              <a:t>EPO (2015, In process)</a:t>
            </a:r>
          </a:p>
          <a:p>
            <a:pPr lvl="1">
              <a:spcBef>
                <a:spcPts val="1200"/>
              </a:spcBef>
            </a:pP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32AB7B-55A2-4A7C-AE59-2743C6F9B4AA}" type="slidenum">
              <a:rPr lang="he-IL" smtClean="0"/>
              <a:pPr>
                <a:defRPr/>
              </a:pPr>
              <a:t>8</a:t>
            </a:fld>
            <a:r>
              <a:rPr lang="he-IL" smtClean="0"/>
              <a:t>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Israel Patent Office</a:t>
            </a:r>
            <a:endParaRPr lang="en-U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767892"/>
            <a:ext cx="573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467" y="5339515"/>
            <a:ext cx="647267" cy="455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 descr="http://transparentsea.co/images/2/2b/China-flag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2247" y="2202525"/>
            <a:ext cx="618866" cy="412577"/>
          </a:xfrm>
          <a:prstGeom prst="rect">
            <a:avLst/>
          </a:prstGeom>
          <a:noFill/>
          <a:ln>
            <a:solidFill>
              <a:srgbClr val="575F6D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sweetgrass.epsb.ca/media/elementaryjuniorhighschools/sweetgrass/images/spain_flag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987867" y="4852965"/>
            <a:ext cx="672365" cy="448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http://t1.gstatic.com/images?q=tbn:ANd9GcRVbO-trvoexN480HeRFJgP0XlSBLzBYOwDQUDuy95seVADpxc8jE-M8lkZ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380572"/>
            <a:ext cx="624673" cy="419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947700"/>
            <a:ext cx="573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5137" y="3536181"/>
            <a:ext cx="573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8787" y="3104133"/>
            <a:ext cx="579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5137" y="2681245"/>
            <a:ext cx="573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8395" y="1249333"/>
            <a:ext cx="871307" cy="535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8443" y="5821367"/>
            <a:ext cx="5953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959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75656" y="-6050"/>
            <a:ext cx="5112469" cy="647100"/>
          </a:xfrm>
        </p:spPr>
        <p:txBody>
          <a:bodyPr/>
          <a:lstStyle/>
          <a:p>
            <a:r>
              <a:rPr lang="en-US" cap="all" dirty="0"/>
              <a:t>Common PPH Request Form 01/2015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32AB7B-55A2-4A7C-AE59-2743C6F9B4AA}" type="slidenum">
              <a:rPr lang="he-IL" smtClean="0"/>
              <a:pPr>
                <a:defRPr/>
              </a:pPr>
              <a:t>9</a:t>
            </a:fld>
            <a:r>
              <a:rPr lang="he-IL" smtClean="0"/>
              <a:t> </a:t>
            </a:r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Israel Patent Office</a:t>
            </a: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363" y="1196752"/>
            <a:ext cx="6391275" cy="5400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458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LPO Eng">
  <a:themeElements>
    <a:clrScheme name="Cliff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Cliff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Cliff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מצגת רשות - אנגלית">
  <a:themeElements>
    <a:clrScheme name="חלון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liff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Cliff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34" ma:contentTypeDescription="新しいドキュメントを作成します。" ma:contentTypeScope="" ma:versionID="7e4754af7a7fcee1e103c1da23d52097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18163c2a4df59ba5da5f1fdacd4b4aac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LengthInSeconds" minOccurs="0"/>
                <xsd:element ref="ns2:MediaServiceLocation" minOccurs="0"/>
                <xsd:element ref="ns2:_x30b7__x30e7__x30fc__x30c8__x30ab__x30c3__x30c8_" minOccurs="0"/>
                <xsd:element ref="ns2:_x65e5__x4ed8__x3068__x6642__x523b_" minOccurs="0"/>
                <xsd:element ref="ns2:_Flow_SignoffStatus" minOccurs="0"/>
                <xsd:element ref="ns2:sort" minOccurs="0"/>
                <xsd:element ref="ns2:test_col" minOccurs="0"/>
                <xsd:element ref="ns2:_x30ea__x30f3__x30af__x5148_" minOccurs="0"/>
                <xsd:element ref="ns2:_x25cb__x65e5__x4ed8__x3068__x6642__x523b_" minOccurs="0"/>
                <xsd:element ref="ns2:_ModernAudienceTargetUserField" minOccurs="0"/>
                <xsd:element ref="ns2:_x5217_" minOccurs="0"/>
                <xsd:element ref="ns2:_x30c6__x30b9__x30c8_" minOccurs="0"/>
                <xsd:element ref="ns2:_x9078__x629e_" minOccurs="0"/>
                <xsd:element ref="ns2:_x4e26__x3073__x9806_" minOccurs="0"/>
                <xsd:element ref="ns2:MediaServiceBillingMetadata" minOccurs="0"/>
                <xsd:element ref="ns2:_x30e1__x30e2_" minOccurs="0"/>
                <xsd:element ref="ns2:_x4e26__x3073__x66ff__x3048_" minOccurs="0"/>
                <xsd:element ref="ns2:name" minOccurs="0"/>
                <xsd:element ref="ns2:_x4f5c__x6210__x65e5_" minOccurs="0"/>
                <xsd:element ref="ns2:_xff3b__xff12__xff10__xff12__xff15__xff10__xff13__xff3d__x95a2__x4fc2__x8ab2__x5ba4__x60c5__x5831__x5171__x6709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_x30b7__x30e7__x30fc__x30c8__x30ab__x30c3__x30c8_" ma:index="21" nillable="true" ma:displayName="ショートカット" ma:description="ショートカット" ma:format="Hyperlink" ma:internalName="_x30b7__x30e7__x30fc__x30c8__x30ab__x30c3__x30c8_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x65e5__x4ed8__x3068__x6642__x523b_" ma:index="22" nillable="true" ma:displayName="日付と時刻" ma:format="DateOnly" ma:internalName="_x65e5__x4ed8__x3068__x6642__x523b_">
      <xsd:simpleType>
        <xsd:restriction base="dms:DateTime"/>
      </xsd:simpleType>
    </xsd:element>
    <xsd:element name="_Flow_SignoffStatus" ma:index="23" nillable="true" ma:displayName="承認の状態" ma:internalName="_x0024_Resources_x003a_core_x002c_Signoff_Status">
      <xsd:simpleType>
        <xsd:restriction base="dms:Text"/>
      </xsd:simpleType>
    </xsd:element>
    <xsd:element name="sort" ma:index="24" nillable="true" ma:displayName="sort" ma:format="Dropdown" ma:internalName="sort" ma:percentage="FALSE">
      <xsd:simpleType>
        <xsd:restriction base="dms:Number"/>
      </xsd:simpleType>
    </xsd:element>
    <xsd:element name="test_col" ma:index="25" nillable="true" ma:displayName="you_can_delete_this_col" ma:default="テスト" ma:format="Dropdown" ma:internalName="test_col">
      <xsd:simpleType>
        <xsd:restriction base="dms:Note">
          <xsd:maxLength value="255"/>
        </xsd:restriction>
      </xsd:simpleType>
    </xsd:element>
    <xsd:element name="_x30ea__x30f3__x30af__x5148_" ma:index="26" nillable="true" ma:displayName="リンク先" ma:format="Hyperlink" ma:internalName="_x30ea__x30f3__x30af__x5148_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x25cb__x65e5__x4ed8__x3068__x6642__x523b_" ma:index="27" nillable="true" ma:displayName="○日付と時刻" ma:format="DateOnly" ma:internalName="_x25cb__x65e5__x4ed8__x3068__x6642__x523b_">
      <xsd:simpleType>
        <xsd:restriction base="dms:DateTime"/>
      </xsd:simpleType>
    </xsd:element>
    <xsd:element name="_ModernAudienceTargetUserField" ma:index="28" nillable="true" ma:displayName="_ModernAudienceTargetUserField" ma:list="UserInfo" ma:internalName="_ModernAudienceTargetUserField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x5217_" ma:index="29" nillable="true" ma:displayName="列" ma:format="Dropdown" ma:internalName="_x5217_">
      <xsd:simpleType>
        <xsd:restriction base="dms:Choice">
          <xsd:enumeration value="選択肢 1"/>
          <xsd:enumeration value="選択肢 2"/>
          <xsd:enumeration value="選択肢 3"/>
        </xsd:restriction>
      </xsd:simpleType>
    </xsd:element>
    <xsd:element name="_x30c6__x30b9__x30c8_" ma:index="30" nillable="true" ma:displayName="テスト" ma:format="Dropdown" ma:internalName="_x30c6__x30b9__x30c8_">
      <xsd:simpleType>
        <xsd:restriction base="dms:Text">
          <xsd:maxLength value="255"/>
        </xsd:restriction>
      </xsd:simpleType>
    </xsd:element>
    <xsd:element name="_x9078__x629e_" ma:index="31" nillable="true" ma:displayName="選択" ma:format="Dropdown" ma:internalName="_x9078__x629e_">
      <xsd:simpleType>
        <xsd:restriction base="dms:Choice">
          <xsd:enumeration value="選択肢 1"/>
          <xsd:enumeration value="選択肢 2"/>
          <xsd:enumeration value="選択肢 3"/>
        </xsd:restriction>
      </xsd:simpleType>
    </xsd:element>
    <xsd:element name="_x4e26__x3073__x9806_" ma:index="32" nillable="true" ma:displayName="並び順" ma:format="Dropdown" ma:internalName="_x4e26__x3073__x9806_">
      <xsd:simpleType>
        <xsd:restriction base="dms:Text">
          <xsd:maxLength value="255"/>
        </xsd:restriction>
      </xsd:simpleType>
    </xsd:element>
    <xsd:element name="MediaServiceBillingMetadata" ma:index="33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30e1__x30e2_" ma:index="34" nillable="true" ma:displayName="メモ" ma:format="Dropdown" ma:internalName="_x30e1__x30e2_">
      <xsd:simpleType>
        <xsd:restriction base="dms:Text">
          <xsd:maxLength value="255"/>
        </xsd:restriction>
      </xsd:simpleType>
    </xsd:element>
    <xsd:element name="_x4e26__x3073__x66ff__x3048_" ma:index="35" nillable="true" ma:displayName="並び替え" ma:format="Dropdown" ma:internalName="_x4e26__x3073__x66ff__x3048_">
      <xsd:simpleType>
        <xsd:restriction base="dms:Text">
          <xsd:maxLength value="255"/>
        </xsd:restriction>
      </xsd:simpleType>
    </xsd:element>
    <xsd:element name="name" ma:index="36" nillable="true" ma:displayName="name" ma:format="Dropdown" ma:internalName="name" ma:percentage="FALSE">
      <xsd:simpleType>
        <xsd:restriction base="dms:Number"/>
      </xsd:simpleType>
    </xsd:element>
    <xsd:element name="_x4f5c__x6210__x65e5_" ma:index="37" nillable="true" ma:displayName="作成日" ma:format="DateOnly" ma:internalName="_x4f5c__x6210__x65e5_">
      <xsd:simpleType>
        <xsd:restriction base="dms:DateTime"/>
      </xsd:simpleType>
    </xsd:element>
    <xsd:element name="_xff3b__xff12__xff10__xff12__xff15__xff10__xff13__xff3d__x95a2__x4fc2__x8ab2__x5ba4__x60c5__x5831__x5171__x6709_" ma:index="38" nillable="true" ma:displayName="［２０２５０３］関係課室情報共有" ma:format="Dropdown" ma:internalName="_xff3b__xff12__xff10__xff12__xff15__xff10__xff13__xff3d__x95a2__x4fc2__x8ab2__x5ba4__x60c5__x5831__x5171__x6709_">
      <xsd:simpleType>
        <xsd:restriction base="dms:Choice">
          <xsd:enumeration value="選択肢 1"/>
          <xsd:enumeration value="選択肢 2"/>
          <xsd:enumeration value="選択肢 3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497552d1-10c0-48ff-ad48-045d5908010e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ee52e10-ab1a-4c94-9d82-ab5dbf513320" xsi:nil="true"/>
    <lcf76f155ced4ddcb4097134ff3c332f xmlns="321e8871-1c24-4f8a-8f1d-b9016d52d4a3">
      <Terms xmlns="http://schemas.microsoft.com/office/infopath/2007/PartnerControls"/>
    </lcf76f155ced4ddcb4097134ff3c332f>
    <name xmlns="321e8871-1c24-4f8a-8f1d-b9016d52d4a3" xsi:nil="true"/>
    <_x30ea__x30f3__x30af__x5148_ xmlns="321e8871-1c24-4f8a-8f1d-b9016d52d4a3">
      <Url xsi:nil="true"/>
      <Description xsi:nil="true"/>
    </_x30ea__x30f3__x30af__x5148_>
    <_xff3b__xff12__xff10__xff12__xff15__xff10__xff13__xff3d__x95a2__x4fc2__x8ab2__x5ba4__x60c5__x5831__x5171__x6709_ xmlns="321e8871-1c24-4f8a-8f1d-b9016d52d4a3" xsi:nil="true"/>
    <_x9078__x629e_ xmlns="321e8871-1c24-4f8a-8f1d-b9016d52d4a3" xsi:nil="true"/>
    <_x30b7__x30e7__x30fc__x30c8__x30ab__x30c3__x30c8_ xmlns="321e8871-1c24-4f8a-8f1d-b9016d52d4a3">
      <Url xsi:nil="true"/>
      <Description xsi:nil="true"/>
    </_x30b7__x30e7__x30fc__x30c8__x30ab__x30c3__x30c8_>
    <_ModernAudienceTargetUserField xmlns="321e8871-1c24-4f8a-8f1d-b9016d52d4a3">
      <UserInfo>
        <DisplayName/>
        <AccountId xsi:nil="true"/>
        <AccountType/>
      </UserInfo>
    </_ModernAudienceTargetUserField>
    <_x25cb__x65e5__x4ed8__x3068__x6642__x523b_ xmlns="321e8871-1c24-4f8a-8f1d-b9016d52d4a3" xsi:nil="true"/>
    <_x5217_ xmlns="321e8871-1c24-4f8a-8f1d-b9016d52d4a3" xsi:nil="true"/>
    <_x4e26__x3073__x9806_ xmlns="321e8871-1c24-4f8a-8f1d-b9016d52d4a3" xsi:nil="true"/>
    <_x4f5c__x6210__x65e5_ xmlns="321e8871-1c24-4f8a-8f1d-b9016d52d4a3" xsi:nil="true"/>
    <_x30e1__x30e2_ xmlns="321e8871-1c24-4f8a-8f1d-b9016d52d4a3" xsi:nil="true"/>
    <_x65e5__x4ed8__x3068__x6642__x523b_ xmlns="321e8871-1c24-4f8a-8f1d-b9016d52d4a3" xsi:nil="true"/>
    <_x4e26__x3073__x66ff__x3048_ xmlns="321e8871-1c24-4f8a-8f1d-b9016d52d4a3" xsi:nil="true"/>
    <_Flow_SignoffStatus xmlns="321e8871-1c24-4f8a-8f1d-b9016d52d4a3" xsi:nil="true"/>
    <test_col xmlns="321e8871-1c24-4f8a-8f1d-b9016d52d4a3">テスト</test_col>
    <sort xmlns="321e8871-1c24-4f8a-8f1d-b9016d52d4a3" xsi:nil="true"/>
    <_x30c6__x30b9__x30c8_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DA98D3A4-0650-4678-8BDC-19A68A6674C8}"/>
</file>

<file path=customXml/itemProps2.xml><?xml version="1.0" encoding="utf-8"?>
<ds:datastoreItem xmlns:ds="http://schemas.openxmlformats.org/officeDocument/2006/customXml" ds:itemID="{CFB4C290-67C0-437F-A42A-969DA14C3F1C}"/>
</file>

<file path=customXml/itemProps3.xml><?xml version="1.0" encoding="utf-8"?>
<ds:datastoreItem xmlns:ds="http://schemas.openxmlformats.org/officeDocument/2006/customXml" ds:itemID="{FC863B2B-9F38-41ED-9806-5050F1BB694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3166</TotalTime>
  <Words>1000</Words>
  <Application>Microsoft Office PowerPoint</Application>
  <PresentationFormat>‫הצגה על המסך (4:3)</PresentationFormat>
  <Paragraphs>219</Paragraphs>
  <Slides>20</Slides>
  <Notes>9</Notes>
  <HiddenSlides>0</HiddenSlides>
  <MMClips>0</MMClips>
  <ScaleCrop>false</ScaleCrop>
  <HeadingPairs>
    <vt:vector size="4" baseType="variant"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20</vt:i4>
      </vt:variant>
    </vt:vector>
  </HeadingPairs>
  <TitlesOfParts>
    <vt:vector size="22" baseType="lpstr">
      <vt:lpstr>ILPO Eng</vt:lpstr>
      <vt:lpstr>מצגת רשות - אנגלית</vt:lpstr>
      <vt:lpstr>PPH at the Israel Patent Office</vt:lpstr>
      <vt:lpstr>Expedited Examination Routes– out of turn</vt:lpstr>
      <vt:lpstr>Expediting routes at the ILPO</vt:lpstr>
      <vt:lpstr>Types of PPH</vt:lpstr>
      <vt:lpstr>PPH Requirements</vt:lpstr>
      <vt:lpstr>PPH Requirements</vt:lpstr>
      <vt:lpstr>About the formal examination in the PPH</vt:lpstr>
      <vt:lpstr>PPH arrangements at the ILPO</vt:lpstr>
      <vt:lpstr>Common PPH Request Form 01/2015</vt:lpstr>
      <vt:lpstr>Common PPH Request Form 01/2015</vt:lpstr>
      <vt:lpstr>PPH Applications by classification - 2014</vt:lpstr>
      <vt:lpstr>2014  Applications by type of PPH Arrangement</vt:lpstr>
      <vt:lpstr>2014 Applications by Country Of First Examination</vt:lpstr>
      <vt:lpstr>PPH Requests by the Agent</vt:lpstr>
      <vt:lpstr>Applications by year</vt:lpstr>
      <vt:lpstr>Use of ILPO work products by other Patent Offices</vt:lpstr>
      <vt:lpstr>ILPO PPH Status Report</vt:lpstr>
      <vt:lpstr>Possible Effects of Expedited Examinations</vt:lpstr>
      <vt:lpstr>Modified Examination Routes– “In turn” examination</vt:lpstr>
      <vt:lpstr>מצגת של PowerPoint</vt:lpstr>
    </vt:vector>
  </TitlesOfParts>
  <Company>MOJ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Noa Amit</dc:creator>
  <cp:lastModifiedBy>michaelb</cp:lastModifiedBy>
  <cp:revision>628</cp:revision>
  <dcterms:created xsi:type="dcterms:W3CDTF">2011-08-18T14:30:09Z</dcterms:created>
  <dcterms:modified xsi:type="dcterms:W3CDTF">2014-11-24T10:00:16Z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